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14"/>
  </p:notesMasterIdLst>
  <p:sldIdLst>
    <p:sldId id="263" r:id="rId2"/>
    <p:sldId id="264" r:id="rId3"/>
    <p:sldId id="269" r:id="rId4"/>
    <p:sldId id="260" r:id="rId5"/>
    <p:sldId id="257" r:id="rId6"/>
    <p:sldId id="258" r:id="rId7"/>
    <p:sldId id="265" r:id="rId8"/>
    <p:sldId id="261" r:id="rId9"/>
    <p:sldId id="268" r:id="rId10"/>
    <p:sldId id="266" r:id="rId11"/>
    <p:sldId id="262"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5"/>
    <p:restoredTop sz="93842"/>
  </p:normalViewPr>
  <p:slideViewPr>
    <p:cSldViewPr snapToGrid="0" snapToObjects="1">
      <p:cViewPr varScale="1">
        <p:scale>
          <a:sx n="170" d="100"/>
          <a:sy n="170" d="100"/>
        </p:scale>
        <p:origin x="2376" y="18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CA64A-6BFA-5B46-9A67-C92ECF1C942C}" type="datetimeFigureOut">
              <a:rPr lang="en-US" smtClean="0"/>
              <a:t>10/18/17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248C2-8DEC-4347-8091-DC2E1871A1C8}" type="slidenum">
              <a:rPr lang="en-US" smtClean="0"/>
              <a:t>‹#›</a:t>
            </a:fld>
            <a:endParaRPr lang="en-US"/>
          </a:p>
        </p:txBody>
      </p:sp>
    </p:spTree>
    <p:extLst>
      <p:ext uri="{BB962C8B-B14F-4D97-AF65-F5344CB8AC3E}">
        <p14:creationId xmlns:p14="http://schemas.microsoft.com/office/powerpoint/2010/main" val="111656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CHARLOTTE ONLY:   To further our point on when you should contact chambers:  appearing via telephone has to be approved by the Judges. Remember that if it</a:t>
            </a:r>
            <a:r>
              <a:rPr lang="ja-JP" altLang="en-US">
                <a:ea typeface="ＭＳ Ｐゴシック" charset="-128"/>
              </a:rPr>
              <a:t>’</a:t>
            </a:r>
            <a:r>
              <a:rPr lang="en-US" altLang="ja-JP">
                <a:ea typeface="ＭＳ Ｐゴシック" charset="-128"/>
              </a:rPr>
              <a:t>s an evidentiary hearing, or a witness is involved, both parties must be present in court. You will not be allowed to depose a witness via conference call. We ask that at a minimum, you should contact Chambers at least 24 hours ahead of time. The same goes for Asheville, permission is required. Also note that we do not have the same equipment in Asheville, so our capability is limited there. However you have been doing it in Asheville, will continue.</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Video Conf. is available in Charlotte, but there are certain pre-requisites that have to be met. 1. At a minimum, you must contact Chambers 3 days in advance or your hearing to get permission from the Judges to use this technology. The larger the lead time on this the better for you. Tests have to be performed, our Court also has to check with District Court for any conflicts with this equipment.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Evidence presentation equipment is available at our Courthouse in Charlotte, but you still need to get permission to use the equipment in Court. Please know that yes you do have to ask permission every time, because our Judges want to make sure it makes sense, and it</a:t>
            </a:r>
            <a:r>
              <a:rPr lang="ja-JP" altLang="en-US">
                <a:ea typeface="ＭＳ Ｐゴシック" charset="-128"/>
              </a:rPr>
              <a:t>’</a:t>
            </a:r>
            <a:r>
              <a:rPr lang="en-US" altLang="ja-JP">
                <a:ea typeface="ＭＳ Ｐゴシック" charset="-128"/>
              </a:rPr>
              <a:t>s fair to both sides of the table. Both Judges have embraced this technology and they understand the </a:t>
            </a:r>
            <a:endParaRPr lang="en-US" altLang="en-US">
              <a:ea typeface="ＭＳ Ｐゴシック"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6114F15-3246-7A42-B0CF-FFF5DDF3DE39}" type="slidenum">
              <a:rPr lang="en-US" altLang="en-US"/>
              <a:pPr>
                <a:spcBef>
                  <a:spcPct val="0"/>
                </a:spcBef>
              </a:pPr>
              <a:t>3</a:t>
            </a:fld>
            <a:endParaRPr lang="en-US" altLang="en-US"/>
          </a:p>
        </p:txBody>
      </p:sp>
    </p:spTree>
    <p:extLst>
      <p:ext uri="{BB962C8B-B14F-4D97-AF65-F5344CB8AC3E}">
        <p14:creationId xmlns:p14="http://schemas.microsoft.com/office/powerpoint/2010/main" val="55626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The Bankruptcy Court has allowed the use of laptops in the courtroom for a couple of years now. I have spoken with Court Security here in Charlotte, and they have assured me that they have been allowing attorneys and their paralegals to bring in laptops to court.  IN CHARLOTTE &amp; ASHEVILLE, we have a wireless Internet connection called </a:t>
            </a:r>
            <a:r>
              <a:rPr lang="ja-JP" altLang="en-US">
                <a:ea typeface="ＭＳ Ｐゴシック" charset="-128"/>
              </a:rPr>
              <a:t>“</a:t>
            </a:r>
            <a:r>
              <a:rPr lang="en-US" altLang="ja-JP">
                <a:ea typeface="ＭＳ Ｐゴシック" charset="-128"/>
              </a:rPr>
              <a:t>AttorneyNet</a:t>
            </a:r>
            <a:r>
              <a:rPr lang="ja-JP" altLang="en-US">
                <a:ea typeface="ＭＳ Ｐゴシック" charset="-128"/>
              </a:rPr>
              <a:t>”</a:t>
            </a:r>
            <a:r>
              <a:rPr lang="en-US" altLang="ja-JP">
                <a:ea typeface="ＭＳ Ｐゴシック" charset="-128"/>
              </a:rPr>
              <a:t> that is open to the public. The hotspot is available to attorneys who need perform official business while attending a hearing. It is not meant to allow you to update your facebook page or </a:t>
            </a:r>
            <a:r>
              <a:rPr lang="ja-JP" altLang="en-US">
                <a:ea typeface="ＭＳ Ｐゴシック" charset="-128"/>
              </a:rPr>
              <a:t>“</a:t>
            </a:r>
            <a:r>
              <a:rPr lang="en-US" altLang="ja-JP">
                <a:ea typeface="ＭＳ Ｐゴシック" charset="-128"/>
              </a:rPr>
              <a:t>Tweet</a:t>
            </a:r>
            <a:r>
              <a:rPr lang="ja-JP" altLang="en-US">
                <a:ea typeface="ＭＳ Ｐゴシック" charset="-128"/>
              </a:rPr>
              <a:t>”</a:t>
            </a:r>
            <a:r>
              <a:rPr lang="en-US" altLang="ja-JP">
                <a:ea typeface="ＭＳ Ｐゴシック" charset="-128"/>
              </a:rPr>
              <a:t> your location. (Charlotte &amp; Asheville Only)</a:t>
            </a:r>
            <a:endParaRPr lang="en-US" altLang="en-US">
              <a:ea typeface="ＭＳ Ｐゴシック"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C3A4738-54D5-E64A-82F0-1150431F0AFA}" type="slidenum">
              <a:rPr lang="en-US" altLang="en-US"/>
              <a:pPr>
                <a:spcBef>
                  <a:spcPct val="0"/>
                </a:spcBef>
              </a:pPr>
              <a:t>4</a:t>
            </a:fld>
            <a:endParaRPr lang="en-US" altLang="en-US"/>
          </a:p>
        </p:txBody>
      </p:sp>
    </p:spTree>
    <p:extLst>
      <p:ext uri="{BB962C8B-B14F-4D97-AF65-F5344CB8AC3E}">
        <p14:creationId xmlns:p14="http://schemas.microsoft.com/office/powerpoint/2010/main" val="144539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CHARLOTTE INFORMATION ONLY…</a:t>
            </a:r>
          </a:p>
          <a:p>
            <a:pPr eaLnBrk="1" hangingPunct="1">
              <a:spcBef>
                <a:spcPct val="0"/>
              </a:spcBef>
            </a:pPr>
            <a:r>
              <a:rPr lang="en-US" altLang="en-US">
                <a:ea typeface="ＭＳ Ｐゴシック" charset="-128"/>
              </a:rPr>
              <a:t>We share these phone lines with District Court. </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76DE9FD-DF74-AB41-975F-DF495A599875}" type="slidenum">
              <a:rPr lang="en-US" altLang="en-US"/>
              <a:pPr>
                <a:spcBef>
                  <a:spcPct val="0"/>
                </a:spcBef>
              </a:pPr>
              <a:t>8</a:t>
            </a:fld>
            <a:endParaRPr lang="en-US" altLang="en-US"/>
          </a:p>
        </p:txBody>
      </p:sp>
    </p:spTree>
    <p:extLst>
      <p:ext uri="{BB962C8B-B14F-4D97-AF65-F5344CB8AC3E}">
        <p14:creationId xmlns:p14="http://schemas.microsoft.com/office/powerpoint/2010/main" val="123868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Video Conf. is pointless if you cannot hear the Judge, or we cannot hear or see you. High Speed Internet connection is the real KEY.</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0E9888C-826D-274E-8489-D3845C0D730F}" type="slidenum">
              <a:rPr lang="en-US" altLang="en-US"/>
              <a:pPr>
                <a:spcBef>
                  <a:spcPct val="0"/>
                </a:spcBef>
              </a:pPr>
              <a:t>9</a:t>
            </a:fld>
            <a:endParaRPr lang="en-US" altLang="en-US"/>
          </a:p>
        </p:txBody>
      </p:sp>
    </p:spTree>
    <p:extLst>
      <p:ext uri="{BB962C8B-B14F-4D97-AF65-F5344CB8AC3E}">
        <p14:creationId xmlns:p14="http://schemas.microsoft.com/office/powerpoint/2010/main" val="26700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Do not assume appearing telephonically will put you at the front of the line. If your not on the phone by the time court starts you may be out of luck.</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C3495EA-4890-CD48-988B-85DF8E82DC00}" type="slidenum">
              <a:rPr lang="en-US" altLang="en-US"/>
              <a:pPr>
                <a:spcBef>
                  <a:spcPct val="0"/>
                </a:spcBef>
              </a:pPr>
              <a:t>11</a:t>
            </a:fld>
            <a:endParaRPr lang="en-US" altLang="en-US"/>
          </a:p>
        </p:txBody>
      </p:sp>
    </p:spTree>
    <p:extLst>
      <p:ext uri="{BB962C8B-B14F-4D97-AF65-F5344CB8AC3E}">
        <p14:creationId xmlns:p14="http://schemas.microsoft.com/office/powerpoint/2010/main" val="66522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C7CE54-1F8A-984B-887C-73641C05D704}" type="datetimeFigureOut">
              <a:rPr lang="en-US" smtClean="0"/>
              <a:t>10/18/17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071FC2E-3245-5E48-AFE3-A8904F9E8D1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C7CE54-1F8A-984B-887C-73641C05D704}"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1FC2E-3245-5E48-AFE3-A8904F9E8D1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C7CE54-1F8A-984B-887C-73641C05D704}"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1FC2E-3245-5E48-AFE3-A8904F9E8D1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C7CE54-1F8A-984B-887C-73641C05D704}"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1FC2E-3245-5E48-AFE3-A8904F9E8D1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C7CE54-1F8A-984B-887C-73641C05D704}"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1FC2E-3245-5E48-AFE3-A8904F9E8D1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C7CE54-1F8A-984B-887C-73641C05D704}"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1FC2E-3245-5E48-AFE3-A8904F9E8D1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C7CE54-1F8A-984B-887C-73641C05D704}" type="datetimeFigureOut">
              <a:rPr lang="en-US" smtClean="0"/>
              <a:t>10/18/17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1FC2E-3245-5E48-AFE3-A8904F9E8D1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C7CE54-1F8A-984B-887C-73641C05D704}" type="datetimeFigureOut">
              <a:rPr lang="en-US" smtClean="0"/>
              <a:t>10/18/17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1FC2E-3245-5E48-AFE3-A8904F9E8D1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7CE54-1F8A-984B-887C-73641C05D704}" type="datetimeFigureOut">
              <a:rPr lang="en-US" smtClean="0"/>
              <a:t>10/18/17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1FC2E-3245-5E48-AFE3-A8904F9E8D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7CE54-1F8A-984B-887C-73641C05D704}"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1FC2E-3245-5E48-AFE3-A8904F9E8D1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DC7CE54-1F8A-984B-887C-73641C05D704}" type="datetimeFigureOut">
              <a:rPr lang="en-US" smtClean="0"/>
              <a:t>10/18/17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3071FC2E-3245-5E48-AFE3-A8904F9E8D1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DC7CE54-1F8A-984B-887C-73641C05D704}" type="datetimeFigureOut">
              <a:rPr lang="en-US" smtClean="0"/>
              <a:t>10/18/17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071FC2E-3245-5E48-AFE3-A8904F9E8D1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8169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121108" y="1956216"/>
            <a:ext cx="8049717" cy="1783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Courtroom Technology</a:t>
            </a:r>
            <a:endParaRPr lang="en-US" sz="4000" dirty="0"/>
          </a:p>
        </p:txBody>
      </p:sp>
      <p:sp>
        <p:nvSpPr>
          <p:cNvPr id="7" name="TextBox 6"/>
          <p:cNvSpPr txBox="1"/>
          <p:nvPr/>
        </p:nvSpPr>
        <p:spPr>
          <a:xfrm>
            <a:off x="3957404" y="4317167"/>
            <a:ext cx="3532762" cy="646331"/>
          </a:xfrm>
          <a:prstGeom prst="rect">
            <a:avLst/>
          </a:prstGeom>
          <a:noFill/>
        </p:spPr>
        <p:txBody>
          <a:bodyPr wrap="none" rtlCol="0">
            <a:spAutoFit/>
          </a:bodyPr>
          <a:lstStyle/>
          <a:p>
            <a:pPr algn="ctr"/>
            <a:r>
              <a:rPr lang="en-US" dirty="0" smtClean="0"/>
              <a:t>U.S. Bankruptcy Court</a:t>
            </a:r>
          </a:p>
          <a:p>
            <a:pPr algn="ctr"/>
            <a:r>
              <a:rPr lang="en-US" dirty="0" smtClean="0"/>
              <a:t>Western District of North Carolina</a:t>
            </a:r>
            <a:endParaRPr lang="en-US" dirty="0"/>
          </a:p>
        </p:txBody>
      </p:sp>
    </p:spTree>
    <p:extLst>
      <p:ext uri="{BB962C8B-B14F-4D97-AF65-F5344CB8AC3E}">
        <p14:creationId xmlns:p14="http://schemas.microsoft.com/office/powerpoint/2010/main" val="137828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Rule 9029-1</a:t>
            </a:r>
            <a:br>
              <a:rPr lang="en-US" dirty="0" smtClean="0"/>
            </a:br>
            <a:r>
              <a:rPr lang="en-US" sz="2700" b="1" dirty="0"/>
              <a:t>Telephonic and/or Video Appearance at Hearings</a:t>
            </a:r>
            <a:r>
              <a:rPr lang="en-US" dirty="0"/>
              <a:t/>
            </a:r>
            <a:br>
              <a:rPr lang="en-US" dirty="0"/>
            </a:br>
            <a:endParaRPr lang="en-US" dirty="0"/>
          </a:p>
        </p:txBody>
      </p:sp>
      <p:sp>
        <p:nvSpPr>
          <p:cNvPr id="3" name="Content Placeholder 2"/>
          <p:cNvSpPr>
            <a:spLocks noGrp="1"/>
          </p:cNvSpPr>
          <p:nvPr>
            <p:ph idx="1"/>
          </p:nvPr>
        </p:nvSpPr>
        <p:spPr>
          <a:xfrm>
            <a:off x="1" y="1853754"/>
            <a:ext cx="12191999" cy="4554541"/>
          </a:xfrm>
        </p:spPr>
        <p:txBody>
          <a:bodyPr>
            <a:noAutofit/>
          </a:bodyPr>
          <a:lstStyle/>
          <a:p>
            <a:r>
              <a:rPr lang="en-US" sz="1600" dirty="0" smtClean="0"/>
              <a:t>(</a:t>
            </a:r>
            <a:r>
              <a:rPr lang="en-US" sz="1600" dirty="0"/>
              <a:t>a)  </a:t>
            </a:r>
            <a:r>
              <a:rPr lang="en-US" sz="1600" b="1" dirty="0"/>
              <a:t>Consent.   </a:t>
            </a:r>
            <a:r>
              <a:rPr lang="en-US" sz="1600" dirty="0"/>
              <a:t>Counsel who are unable to attend </a:t>
            </a:r>
            <a:r>
              <a:rPr lang="en-US" sz="1600" dirty="0" smtClean="0"/>
              <a:t>hearings</a:t>
            </a:r>
            <a:r>
              <a:rPr lang="en-US" sz="1600" dirty="0"/>
              <a:t> </a:t>
            </a:r>
            <a:r>
              <a:rPr lang="en-US" sz="1600" dirty="0" smtClean="0"/>
              <a:t>in </a:t>
            </a:r>
            <a:r>
              <a:rPr lang="en-US" sz="1600" dirty="0"/>
              <a:t>person may appear before the Court by  telephonic and/or video appearance only with the consent  of the Court and opposing counsel and provided that arrangements are made in advance</a:t>
            </a:r>
            <a:r>
              <a:rPr lang="en-US" sz="1600" dirty="0" smtClean="0"/>
              <a:t>.</a:t>
            </a:r>
            <a:endParaRPr lang="en-US" sz="1600" dirty="0"/>
          </a:p>
          <a:p>
            <a:r>
              <a:rPr lang="en-US" sz="1600" dirty="0"/>
              <a:t>(b)  </a:t>
            </a:r>
            <a:r>
              <a:rPr lang="en-US" sz="1600" b="1" dirty="0"/>
              <a:t>Arrangements.  </a:t>
            </a:r>
            <a:r>
              <a:rPr lang="en-US" sz="1600" dirty="0"/>
              <a:t>The attorney requesting permission to appear by  telephonic  and/or  video  shall  make  all  necessary arrangements with the judge’s chambers and shall initiate the contact.   The Court may set a time  certain for any telephonic and/or video appearance hearing requested so as to avoid delaying other matters on the hearing calendar.</a:t>
            </a:r>
          </a:p>
          <a:p>
            <a:r>
              <a:rPr lang="en-US" sz="1600" dirty="0" smtClean="0"/>
              <a:t>(</a:t>
            </a:r>
            <a:r>
              <a:rPr lang="en-US" sz="1600" dirty="0"/>
              <a:t>c)  </a:t>
            </a:r>
            <a:r>
              <a:rPr lang="en-US" sz="1600" b="1" dirty="0"/>
              <a:t>Assumption of Risk.  </a:t>
            </a:r>
            <a:r>
              <a:rPr lang="en-US" sz="1600" dirty="0"/>
              <a:t>The risk of poor reception or other problems is borne by the attorney requesting and initiating the telephonic and/or video appearance.</a:t>
            </a:r>
          </a:p>
          <a:p>
            <a:r>
              <a:rPr lang="en-US" sz="1600" dirty="0" smtClean="0"/>
              <a:t>(</a:t>
            </a:r>
            <a:r>
              <a:rPr lang="en-US" sz="1600" dirty="0"/>
              <a:t>d)  </a:t>
            </a:r>
            <a:r>
              <a:rPr lang="en-US" sz="1600" b="1" dirty="0"/>
              <a:t>Limits on Availability.  </a:t>
            </a:r>
            <a:r>
              <a:rPr lang="en-US" sz="1600" dirty="0"/>
              <a:t>Not all divisional offices support telephonic appearances.   Refer to the Court’s  website (</a:t>
            </a:r>
            <a:r>
              <a:rPr lang="en-US" sz="1600" dirty="0" err="1"/>
              <a:t>www.ncwb.uscourts.gov</a:t>
            </a:r>
            <a:r>
              <a:rPr lang="en-US" sz="1600" dirty="0"/>
              <a:t>) for availability.</a:t>
            </a:r>
          </a:p>
          <a:p>
            <a:r>
              <a:rPr lang="en-US" sz="1600" dirty="0" smtClean="0"/>
              <a:t>(</a:t>
            </a:r>
            <a:r>
              <a:rPr lang="en-US" sz="1600" dirty="0"/>
              <a:t>e)  </a:t>
            </a:r>
            <a:r>
              <a:rPr lang="en-US" sz="1600" b="1" dirty="0"/>
              <a:t>Evidentiary Hearings.  </a:t>
            </a:r>
            <a:r>
              <a:rPr lang="en-US" sz="1600" dirty="0"/>
              <a:t>Telephonic and/or video appearances are not allowed in evidentiary hearings.</a:t>
            </a:r>
          </a:p>
          <a:p>
            <a:r>
              <a:rPr lang="en-US" sz="1600" dirty="0" smtClean="0"/>
              <a:t>(</a:t>
            </a:r>
            <a:r>
              <a:rPr lang="en-US" sz="1600" dirty="0"/>
              <a:t>f)  </a:t>
            </a:r>
            <a:r>
              <a:rPr lang="en-US" sz="1600" b="1" dirty="0"/>
              <a:t>Telephonic and/or Video Appearances at Hearings Before the Judge.  </a:t>
            </a:r>
            <a:r>
              <a:rPr lang="en-US" sz="1600" dirty="0"/>
              <a:t>Counsel who wish to appear by telephonic or video means in any Court hearing must follow and comply with the applicable rules for such appearances as may be posted on the Court’s website (</a:t>
            </a:r>
            <a:r>
              <a:rPr lang="en-US" sz="1600" dirty="0" err="1"/>
              <a:t>www.ncwb.uscourts.gov</a:t>
            </a:r>
            <a:r>
              <a:rPr lang="en-US" sz="1600" dirty="0"/>
              <a:t>).</a:t>
            </a:r>
          </a:p>
          <a:p>
            <a:endParaRPr lang="en-US" sz="1600" dirty="0"/>
          </a:p>
        </p:txBody>
      </p:sp>
    </p:spTree>
    <p:extLst>
      <p:ext uri="{BB962C8B-B14F-4D97-AF65-F5344CB8AC3E}">
        <p14:creationId xmlns:p14="http://schemas.microsoft.com/office/powerpoint/2010/main" val="47621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PowerPoi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4100" y="141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09132" y="141287"/>
            <a:ext cx="8965113" cy="1434751"/>
          </a:xfrm>
        </p:spPr>
        <p:txBody>
          <a:bodyPr rtlCol="0">
            <a:normAutofit/>
          </a:bodyPr>
          <a:lstStyle/>
          <a:p>
            <a:pPr>
              <a:defRPr/>
            </a:pPr>
            <a:r>
              <a:rPr lang="en-US" dirty="0" smtClean="0">
                <a:solidFill>
                  <a:schemeClr val="tx1"/>
                </a:solidFill>
                <a:effectLst>
                  <a:outerShdw blurRad="50800" dist="38100" dir="2700000">
                    <a:srgbClr val="000000">
                      <a:alpha val="43000"/>
                    </a:srgbClr>
                  </a:outerShdw>
                </a:effectLst>
                <a:ea typeface="+mj-ea"/>
                <a:cs typeface="+mj-cs"/>
              </a:rPr>
              <a:t>Reminders from the </a:t>
            </a:r>
            <a:br>
              <a:rPr lang="en-US" dirty="0" smtClean="0">
                <a:solidFill>
                  <a:schemeClr val="tx1"/>
                </a:solidFill>
                <a:effectLst>
                  <a:outerShdw blurRad="50800" dist="38100" dir="2700000">
                    <a:srgbClr val="000000">
                      <a:alpha val="43000"/>
                    </a:srgbClr>
                  </a:outerShdw>
                </a:effectLst>
                <a:ea typeface="+mj-ea"/>
                <a:cs typeface="+mj-cs"/>
              </a:rPr>
            </a:br>
            <a:r>
              <a:rPr lang="en-US" dirty="0" smtClean="0">
                <a:solidFill>
                  <a:schemeClr val="tx1"/>
                </a:solidFill>
                <a:effectLst>
                  <a:outerShdw blurRad="50800" dist="38100" dir="2700000">
                    <a:srgbClr val="000000">
                      <a:alpha val="43000"/>
                    </a:srgbClr>
                  </a:outerShdw>
                </a:effectLst>
                <a:ea typeface="+mj-ea"/>
                <a:cs typeface="+mj-cs"/>
              </a:rPr>
              <a:t>Chief Judge</a:t>
            </a:r>
            <a:endParaRPr lang="en-US" dirty="0">
              <a:solidFill>
                <a:schemeClr val="tx1"/>
              </a:solidFill>
              <a:effectLst>
                <a:outerShdw blurRad="50800" dist="38100" dir="2700000">
                  <a:srgbClr val="000000">
                    <a:alpha val="43000"/>
                  </a:srgbClr>
                </a:outerShdw>
              </a:effectLst>
              <a:ea typeface="+mj-ea"/>
              <a:cs typeface="+mj-cs"/>
            </a:endParaRPr>
          </a:p>
        </p:txBody>
      </p:sp>
      <p:sp>
        <p:nvSpPr>
          <p:cNvPr id="3" name="Content Placeholder 2"/>
          <p:cNvSpPr>
            <a:spLocks noGrp="1"/>
          </p:cNvSpPr>
          <p:nvPr>
            <p:ph idx="1"/>
          </p:nvPr>
        </p:nvSpPr>
        <p:spPr>
          <a:xfrm>
            <a:off x="1291079" y="1576039"/>
            <a:ext cx="10021229" cy="4464998"/>
          </a:xfrm>
        </p:spPr>
        <p:txBody>
          <a:bodyPr rtlCol="0" anchor="ctr">
            <a:noAutofit/>
            <a:scene3d>
              <a:camera prst="orthographicFront"/>
              <a:lightRig rig="chilly" dir="t"/>
            </a:scene3d>
          </a:bodyPr>
          <a:lstStyle/>
          <a:p>
            <a:pPr>
              <a:buFont typeface="Wingdings" pitchFamily="2" charset="2"/>
              <a:buChar char="l"/>
              <a:defRPr/>
            </a:pPr>
            <a:r>
              <a:rPr lang="en-US" sz="2600" dirty="0"/>
              <a:t>Remember your phone manners - your convenience should not negatively affect Court</a:t>
            </a:r>
          </a:p>
          <a:p>
            <a:pPr>
              <a:buFont typeface="Wingdings" pitchFamily="2" charset="2"/>
              <a:buChar char="l"/>
              <a:defRPr/>
            </a:pPr>
            <a:r>
              <a:rPr lang="en-US" sz="2600" dirty="0" smtClean="0"/>
              <a:t>Telephonic </a:t>
            </a:r>
            <a:r>
              <a:rPr lang="en-US" sz="2600" dirty="0"/>
              <a:t>appearance are </a:t>
            </a:r>
            <a:r>
              <a:rPr lang="en-US" sz="2600"/>
              <a:t>for </a:t>
            </a:r>
            <a:r>
              <a:rPr lang="en-US" sz="2600" smtClean="0"/>
              <a:t>Attorneys only</a:t>
            </a:r>
            <a:endParaRPr lang="en-US" sz="2600" dirty="0"/>
          </a:p>
          <a:p>
            <a:pPr>
              <a:buFont typeface="Wingdings" pitchFamily="2" charset="2"/>
              <a:buChar char="l"/>
              <a:defRPr/>
            </a:pPr>
            <a:r>
              <a:rPr lang="en-US" sz="2600" dirty="0" smtClean="0"/>
              <a:t>If you are an Attorney in the courtroom remember to step up and speak into a microphone so everyone on the phone can hear you</a:t>
            </a: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SzPct val="80000"/>
              <a:buFont typeface="Wingdings" charset="2"/>
              <a:buChar char="l"/>
              <a:defRPr sz="2400">
                <a:solidFill>
                  <a:schemeClr val="tx1"/>
                </a:solidFill>
                <a:latin typeface="Corbel" charset="0"/>
                <a:ea typeface="ＭＳ Ｐゴシック" charset="-128"/>
              </a:defRPr>
            </a:lvl1pPr>
            <a:lvl2pPr marL="742950" indent="-285750">
              <a:spcBef>
                <a:spcPct val="20000"/>
              </a:spcBef>
              <a:buSzPct val="80000"/>
              <a:buFont typeface="Wingdings" charset="2"/>
              <a:buChar char="l"/>
              <a:defRPr sz="2200">
                <a:solidFill>
                  <a:schemeClr val="tx1"/>
                </a:solidFill>
                <a:latin typeface="Corbel" charset="0"/>
                <a:ea typeface="ＭＳ Ｐゴシック" charset="-128"/>
              </a:defRPr>
            </a:lvl2pPr>
            <a:lvl3pPr marL="1143000" indent="-228600">
              <a:spcBef>
                <a:spcPct val="20000"/>
              </a:spcBef>
              <a:buSzPct val="80000"/>
              <a:buFont typeface="Wingdings" charset="2"/>
              <a:buChar char="l"/>
              <a:defRPr sz="2000">
                <a:solidFill>
                  <a:schemeClr val="tx1"/>
                </a:solidFill>
                <a:latin typeface="Corbel" charset="0"/>
                <a:ea typeface="ＭＳ Ｐゴシック" charset="-128"/>
              </a:defRPr>
            </a:lvl3pPr>
            <a:lvl4pPr marL="1600200" indent="-228600">
              <a:spcBef>
                <a:spcPct val="20000"/>
              </a:spcBef>
              <a:buSzPct val="80000"/>
              <a:buFont typeface="Wingdings" charset="2"/>
              <a:buChar char="l"/>
              <a:defRPr>
                <a:solidFill>
                  <a:schemeClr val="tx1"/>
                </a:solidFill>
                <a:latin typeface="Corbel" charset="0"/>
                <a:ea typeface="ＭＳ Ｐゴシック" charset="-128"/>
              </a:defRPr>
            </a:lvl4pPr>
            <a:lvl5pPr marL="2057400" indent="-228600">
              <a:spcBef>
                <a:spcPct val="20000"/>
              </a:spcBef>
              <a:buSzPct val="80000"/>
              <a:buFont typeface="Wingdings" charset="2"/>
              <a:buChar char="l"/>
              <a:defRPr>
                <a:solidFill>
                  <a:schemeClr val="tx1"/>
                </a:solidFill>
                <a:latin typeface="Corbel" charset="0"/>
                <a:ea typeface="ＭＳ Ｐゴシック" charset="-128"/>
              </a:defRPr>
            </a:lvl5pPr>
            <a:lvl6pPr marL="25146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6pPr>
            <a:lvl7pPr marL="29718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7pPr>
            <a:lvl8pPr marL="34290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8pPr>
            <a:lvl9pPr marL="38862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9pPr>
          </a:lstStyle>
          <a:p>
            <a:pPr>
              <a:spcBef>
                <a:spcPct val="0"/>
              </a:spcBef>
              <a:buSzTx/>
              <a:buNone/>
            </a:pPr>
            <a:fld id="{431474F7-783C-DB46-8D90-31C8FE74B346}" type="slidenum">
              <a:rPr lang="en-US" altLang="en-US" sz="1400">
                <a:solidFill>
                  <a:srgbClr val="7F7F7F"/>
                </a:solidFill>
              </a:rPr>
              <a:pPr>
                <a:spcBef>
                  <a:spcPct val="0"/>
                </a:spcBef>
                <a:buSzTx/>
                <a:buNone/>
              </a:pPr>
              <a:t>11</a:t>
            </a:fld>
            <a:endParaRPr lang="en-US" altLang="en-US" sz="1400">
              <a:solidFill>
                <a:srgbClr val="7F7F7F"/>
              </a:solidFill>
            </a:endParaRPr>
          </a:p>
        </p:txBody>
      </p:sp>
    </p:spTree>
    <p:extLst>
      <p:ext uri="{BB962C8B-B14F-4D97-AF65-F5344CB8AC3E}">
        <p14:creationId xmlns:p14="http://schemas.microsoft.com/office/powerpoint/2010/main" val="216615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4913" y="2578308"/>
            <a:ext cx="4915576" cy="1754326"/>
          </a:xfrm>
          <a:prstGeom prst="rect">
            <a:avLst/>
          </a:prstGeom>
          <a:noFill/>
        </p:spPr>
        <p:txBody>
          <a:bodyPr wrap="none" rtlCol="0">
            <a:spAutoFit/>
          </a:bodyPr>
          <a:lstStyle/>
          <a:p>
            <a:pPr algn="ctr"/>
            <a:r>
              <a:rPr lang="en-US" sz="3600" dirty="0" smtClean="0"/>
              <a:t>Timothy Lamb</a:t>
            </a:r>
          </a:p>
          <a:p>
            <a:pPr algn="ctr"/>
            <a:r>
              <a:rPr lang="en-US" sz="2400" dirty="0" smtClean="0"/>
              <a:t>Courtroom Technology Administrator</a:t>
            </a:r>
          </a:p>
          <a:p>
            <a:pPr algn="ctr"/>
            <a:endParaRPr lang="en-US" sz="2400" dirty="0" smtClean="0"/>
          </a:p>
          <a:p>
            <a:pPr algn="ctr"/>
            <a:r>
              <a:rPr lang="en-US" sz="2400" dirty="0" smtClean="0"/>
              <a:t>704-350-7500</a:t>
            </a:r>
          </a:p>
        </p:txBody>
      </p:sp>
    </p:spTree>
    <p:extLst>
      <p:ext uri="{BB962C8B-B14F-4D97-AF65-F5344CB8AC3E}">
        <p14:creationId xmlns:p14="http://schemas.microsoft.com/office/powerpoint/2010/main" val="199448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Courtroom Technology</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021162"/>
              </p:ext>
            </p:extLst>
          </p:nvPr>
        </p:nvGraphicFramePr>
        <p:xfrm>
          <a:off x="1361763" y="1853754"/>
          <a:ext cx="10098216" cy="4079240"/>
        </p:xfrm>
        <a:graphic>
          <a:graphicData uri="http://schemas.openxmlformats.org/drawingml/2006/table">
            <a:tbl>
              <a:tblPr firstRow="1" bandRow="1">
                <a:tableStyleId>{5C22544A-7EE6-4342-B048-85BDC9FD1C3A}</a:tableStyleId>
              </a:tblPr>
              <a:tblGrid>
                <a:gridCol w="3952250"/>
                <a:gridCol w="1116767"/>
                <a:gridCol w="1116768"/>
                <a:gridCol w="1596452"/>
                <a:gridCol w="1304144"/>
                <a:gridCol w="1011835"/>
              </a:tblGrid>
              <a:tr h="370840">
                <a:tc>
                  <a:txBody>
                    <a:bodyPr/>
                    <a:lstStyle/>
                    <a:p>
                      <a:endParaRPr lang="en-US" dirty="0"/>
                    </a:p>
                  </a:txBody>
                  <a:tcPr/>
                </a:tc>
                <a:tc>
                  <a:txBody>
                    <a:bodyPr/>
                    <a:lstStyle/>
                    <a:p>
                      <a:pPr algn="ctr"/>
                      <a:r>
                        <a:rPr lang="en-US" dirty="0" smtClean="0"/>
                        <a:t>C1-4</a:t>
                      </a:r>
                      <a:endParaRPr lang="en-US" dirty="0"/>
                    </a:p>
                  </a:txBody>
                  <a:tcPr/>
                </a:tc>
                <a:tc>
                  <a:txBody>
                    <a:bodyPr/>
                    <a:lstStyle/>
                    <a:p>
                      <a:pPr algn="ctr"/>
                      <a:r>
                        <a:rPr lang="en-US" dirty="0" smtClean="0"/>
                        <a:t>C1-5</a:t>
                      </a:r>
                      <a:endParaRPr lang="en-US" dirty="0"/>
                    </a:p>
                  </a:txBody>
                  <a:tcPr/>
                </a:tc>
                <a:tc>
                  <a:txBody>
                    <a:bodyPr/>
                    <a:lstStyle/>
                    <a:p>
                      <a:pPr algn="ctr"/>
                      <a:r>
                        <a:rPr lang="en-US" dirty="0" smtClean="0"/>
                        <a:t>Statesville</a:t>
                      </a:r>
                      <a:endParaRPr lang="en-US" dirty="0"/>
                    </a:p>
                  </a:txBody>
                  <a:tcPr/>
                </a:tc>
                <a:tc>
                  <a:txBody>
                    <a:bodyPr/>
                    <a:lstStyle/>
                    <a:p>
                      <a:pPr algn="ctr"/>
                      <a:r>
                        <a:rPr lang="en-US" dirty="0" smtClean="0"/>
                        <a:t>Asheville</a:t>
                      </a:r>
                      <a:endParaRPr lang="en-US" dirty="0"/>
                    </a:p>
                  </a:txBody>
                  <a:tcPr/>
                </a:tc>
                <a:tc>
                  <a:txBody>
                    <a:bodyPr/>
                    <a:lstStyle/>
                    <a:p>
                      <a:pPr algn="ctr"/>
                      <a:r>
                        <a:rPr lang="en-US" dirty="0" smtClean="0"/>
                        <a:t>Shelby</a:t>
                      </a:r>
                      <a:endParaRPr lang="en-US" dirty="0"/>
                    </a:p>
                  </a:txBody>
                  <a:tcPr/>
                </a:tc>
              </a:tr>
              <a:tr h="370840">
                <a:tc>
                  <a:txBody>
                    <a:bodyPr/>
                    <a:lstStyle/>
                    <a:p>
                      <a:r>
                        <a:rPr lang="en-US" dirty="0" smtClean="0"/>
                        <a:t>Computer/Tablet Connections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no</a:t>
                      </a:r>
                    </a:p>
                  </a:txBody>
                  <a:tcPr/>
                </a:tc>
              </a:tr>
              <a:tr h="370840">
                <a:tc>
                  <a:txBody>
                    <a:bodyPr/>
                    <a:lstStyle/>
                    <a:p>
                      <a:r>
                        <a:rPr lang="en-US" dirty="0" smtClean="0"/>
                        <a:t>Evidence</a:t>
                      </a:r>
                      <a:r>
                        <a:rPr lang="en-US" baseline="0" dirty="0" smtClean="0"/>
                        <a:t> Presentation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a:t>
                      </a:r>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no</a:t>
                      </a:r>
                    </a:p>
                  </a:txBody>
                  <a:tcPr/>
                </a:tc>
              </a:tr>
              <a:tr h="370840">
                <a:tc>
                  <a:txBody>
                    <a:bodyPr/>
                    <a:lstStyle/>
                    <a:p>
                      <a:r>
                        <a:rPr lang="en-US" dirty="0" smtClean="0"/>
                        <a:t>Teleconference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a:t>
                      </a:r>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no</a:t>
                      </a:r>
                    </a:p>
                  </a:txBody>
                  <a:tcPr/>
                </a:tc>
              </a:tr>
              <a:tr h="370840">
                <a:tc>
                  <a:txBody>
                    <a:bodyPr/>
                    <a:lstStyle/>
                    <a:p>
                      <a:r>
                        <a:rPr lang="en-US" dirty="0" smtClean="0"/>
                        <a:t>Video Conference</a:t>
                      </a:r>
                      <a:r>
                        <a:rPr lang="en-US" baseline="0" dirty="0" smtClean="0"/>
                        <a:t> </a:t>
                      </a:r>
                      <a:endParaRPr lang="en-US" dirty="0"/>
                    </a:p>
                  </a:txBody>
                  <a:tcPr/>
                </a:tc>
                <a:tc>
                  <a:txBody>
                    <a:bodyPr/>
                    <a:lstStyle/>
                    <a:p>
                      <a:pPr algn="ctr"/>
                      <a:r>
                        <a:rPr lang="en-US" dirty="0" smtClean="0"/>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a:t>
                      </a:r>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no</a:t>
                      </a:r>
                    </a:p>
                  </a:txBody>
                  <a:tcPr/>
                </a:tc>
              </a:tr>
              <a:tr h="370840">
                <a:tc>
                  <a:txBody>
                    <a:bodyPr/>
                    <a:lstStyle/>
                    <a:p>
                      <a:r>
                        <a:rPr lang="en-US" dirty="0" smtClean="0"/>
                        <a:t>Annotation</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no</a:t>
                      </a:r>
                    </a:p>
                  </a:txBody>
                  <a:tcPr/>
                </a:tc>
              </a:tr>
              <a:tr h="370840">
                <a:tc>
                  <a:txBody>
                    <a:bodyPr/>
                    <a:lstStyle/>
                    <a:p>
                      <a:r>
                        <a:rPr lang="en-US" dirty="0" smtClean="0"/>
                        <a:t>Witness Monitor</a:t>
                      </a:r>
                      <a:endParaRPr lang="en-US" dirty="0"/>
                    </a:p>
                  </a:txBody>
                  <a:tcPr/>
                </a:tc>
                <a:tc>
                  <a:txBody>
                    <a:bodyPr/>
                    <a:lstStyle/>
                    <a:p>
                      <a:pPr algn="ctr"/>
                      <a:r>
                        <a:rPr lang="en-US" baseline="0" dirty="0" smtClean="0"/>
                        <a:t>yes </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no</a:t>
                      </a:r>
                    </a:p>
                  </a:txBody>
                  <a:tcPr/>
                </a:tc>
              </a:tr>
              <a:tr h="370840">
                <a:tc>
                  <a:txBody>
                    <a:bodyPr/>
                    <a:lstStyle/>
                    <a:p>
                      <a:r>
                        <a:rPr lang="en-US" dirty="0" smtClean="0"/>
                        <a:t>Large Monitor</a:t>
                      </a:r>
                      <a:r>
                        <a:rPr lang="en-US" baseline="0" dirty="0" smtClean="0"/>
                        <a:t> on Wall</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no</a:t>
                      </a:r>
                    </a:p>
                  </a:txBody>
                  <a:tcPr/>
                </a:tc>
              </a:tr>
              <a:tr h="370840">
                <a:tc>
                  <a:txBody>
                    <a:bodyPr/>
                    <a:lstStyle/>
                    <a:p>
                      <a:r>
                        <a:rPr lang="en-US" dirty="0" smtClean="0"/>
                        <a:t>Attorney Table Monitor </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370840">
                <a:tc>
                  <a:txBody>
                    <a:bodyPr/>
                    <a:lstStyle/>
                    <a:p>
                      <a:r>
                        <a:rPr lang="en-US" dirty="0" smtClean="0"/>
                        <a:t>Wireless Internet</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370840">
                <a:tc>
                  <a:txBody>
                    <a:bodyPr/>
                    <a:lstStyle/>
                    <a:p>
                      <a:r>
                        <a:rPr lang="en-US" dirty="0" smtClean="0"/>
                        <a:t>Listening System for Hearing</a:t>
                      </a:r>
                      <a:r>
                        <a:rPr lang="en-US" baseline="0" dirty="0" smtClean="0"/>
                        <a:t> Impaired</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bl>
          </a:graphicData>
        </a:graphic>
      </p:graphicFrame>
    </p:spTree>
    <p:extLst>
      <p:ext uri="{BB962C8B-B14F-4D97-AF65-F5344CB8AC3E}">
        <p14:creationId xmlns:p14="http://schemas.microsoft.com/office/powerpoint/2010/main" val="75649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1"/>
            <a:ext cx="9144000" cy="831476"/>
          </a:xfrm>
        </p:spPr>
        <p:txBody>
          <a:bodyPr rtlCol="0"/>
          <a:lstStyle/>
          <a:p>
            <a:pPr>
              <a:defRPr/>
            </a:pPr>
            <a:r>
              <a:rPr lang="en-US" dirty="0" smtClean="0">
                <a:solidFill>
                  <a:schemeClr val="tx1"/>
                </a:solidFill>
                <a:effectLst>
                  <a:outerShdw blurRad="50800" dist="38100" dir="2700000">
                    <a:srgbClr val="000000">
                      <a:alpha val="43000"/>
                    </a:srgbClr>
                  </a:outerShdw>
                </a:effectLst>
                <a:ea typeface="+mj-ea"/>
                <a:cs typeface="+mj-cs"/>
              </a:rPr>
              <a:t>Lead Time </a:t>
            </a:r>
            <a:r>
              <a:rPr lang="en-US" dirty="0" smtClean="0">
                <a:effectLst>
                  <a:outerShdw blurRad="50800" dist="38100" dir="2700000">
                    <a:srgbClr val="000000">
                      <a:alpha val="43000"/>
                    </a:srgbClr>
                  </a:outerShdw>
                </a:effectLst>
              </a:rPr>
              <a:t>for use of technology</a:t>
            </a:r>
            <a:endParaRPr lang="en-US" dirty="0">
              <a:solidFill>
                <a:schemeClr val="tx1"/>
              </a:solidFill>
              <a:effectLst>
                <a:outerShdw blurRad="50800" dist="38100" dir="2700000">
                  <a:srgbClr val="000000">
                    <a:alpha val="43000"/>
                  </a:srgbClr>
                </a:outerShdw>
              </a:effectLst>
              <a:ea typeface="+mj-ea"/>
              <a:cs typeface="+mj-cs"/>
            </a:endParaRPr>
          </a:p>
        </p:txBody>
      </p:sp>
      <p:sp>
        <p:nvSpPr>
          <p:cNvPr id="3" name="Content Placeholder 2"/>
          <p:cNvSpPr>
            <a:spLocks noGrp="1"/>
          </p:cNvSpPr>
          <p:nvPr>
            <p:ph idx="1"/>
          </p:nvPr>
        </p:nvSpPr>
        <p:spPr>
          <a:xfrm>
            <a:off x="1941226" y="1798819"/>
            <a:ext cx="9151495" cy="4159771"/>
          </a:xfrm>
        </p:spPr>
        <p:txBody>
          <a:bodyPr rtlCol="0">
            <a:normAutofit fontScale="55000" lnSpcReduction="20000"/>
            <a:scene3d>
              <a:camera prst="orthographicFront"/>
              <a:lightRig rig="chilly" dir="t"/>
            </a:scene3d>
          </a:bodyPr>
          <a:lstStyle/>
          <a:p>
            <a:pPr>
              <a:buFont typeface="Wingdings" pitchFamily="2" charset="2"/>
              <a:buChar char="l"/>
              <a:defRPr/>
            </a:pPr>
            <a:r>
              <a:rPr lang="en-US" sz="3200" b="1" dirty="0">
                <a:cs typeface="Adobe Caslon Pro"/>
              </a:rPr>
              <a:t>Telephone Conferencing</a:t>
            </a:r>
          </a:p>
          <a:p>
            <a:pPr lvl="2">
              <a:buFont typeface="Wingdings" pitchFamily="2" charset="2"/>
              <a:buChar char="l"/>
              <a:defRPr/>
            </a:pPr>
            <a:r>
              <a:rPr lang="en-US" sz="3000" dirty="0">
                <a:cs typeface="Adobe Caslon Pro"/>
              </a:rPr>
              <a:t>Permission Required</a:t>
            </a:r>
          </a:p>
          <a:p>
            <a:pPr lvl="2">
              <a:buFont typeface="Wingdings" pitchFamily="2" charset="2"/>
              <a:buChar char="l"/>
              <a:defRPr/>
            </a:pPr>
            <a:r>
              <a:rPr lang="en-US" sz="3000" dirty="0">
                <a:cs typeface="Adobe Caslon Pro"/>
              </a:rPr>
              <a:t>24 Hour Minimum Is Required </a:t>
            </a:r>
          </a:p>
          <a:p>
            <a:pPr>
              <a:buFont typeface="Wingdings" pitchFamily="2" charset="2"/>
              <a:buChar char="l"/>
              <a:defRPr/>
            </a:pPr>
            <a:r>
              <a:rPr lang="en-US" sz="3200" b="1" dirty="0">
                <a:cs typeface="Adobe Caslon Pro"/>
              </a:rPr>
              <a:t>Video Conferencing</a:t>
            </a:r>
          </a:p>
          <a:p>
            <a:pPr lvl="2">
              <a:buFont typeface="Wingdings" pitchFamily="2" charset="2"/>
              <a:buChar char="l"/>
              <a:defRPr/>
            </a:pPr>
            <a:r>
              <a:rPr lang="en-US" sz="3000" dirty="0">
                <a:cs typeface="Adobe Caslon Pro"/>
              </a:rPr>
              <a:t>Permission Required </a:t>
            </a:r>
          </a:p>
          <a:p>
            <a:pPr lvl="2">
              <a:buFont typeface="Wingdings" pitchFamily="2" charset="2"/>
              <a:buChar char="l"/>
              <a:defRPr/>
            </a:pPr>
            <a:r>
              <a:rPr lang="en-US" sz="3000" dirty="0">
                <a:cs typeface="Adobe Caslon Pro"/>
              </a:rPr>
              <a:t>72 Hour Minimum Is Required </a:t>
            </a:r>
          </a:p>
          <a:p>
            <a:pPr lvl="2">
              <a:buFont typeface="Wingdings" pitchFamily="2" charset="2"/>
              <a:buChar char="l"/>
              <a:defRPr/>
            </a:pPr>
            <a:r>
              <a:rPr lang="en-US" sz="3000" dirty="0">
                <a:cs typeface="Adobe Caslon Pro"/>
              </a:rPr>
              <a:t>Test Connection Is Required</a:t>
            </a:r>
          </a:p>
          <a:p>
            <a:pPr>
              <a:buFont typeface="Wingdings" pitchFamily="2" charset="2"/>
              <a:buChar char="l"/>
              <a:defRPr/>
            </a:pPr>
            <a:r>
              <a:rPr lang="en-US" sz="3200" b="1" dirty="0">
                <a:cs typeface="Adobe Caslon Pro"/>
              </a:rPr>
              <a:t>Evidence Presentation</a:t>
            </a:r>
          </a:p>
          <a:p>
            <a:pPr lvl="2">
              <a:buFont typeface="Wingdings" pitchFamily="2" charset="2"/>
              <a:buChar char="l"/>
              <a:defRPr/>
            </a:pPr>
            <a:r>
              <a:rPr lang="en-US" sz="3000" dirty="0">
                <a:cs typeface="Adobe Caslon Pro"/>
              </a:rPr>
              <a:t>Permission Required</a:t>
            </a:r>
          </a:p>
          <a:p>
            <a:pPr lvl="2">
              <a:buFont typeface="Wingdings" pitchFamily="2" charset="2"/>
              <a:buChar char="l"/>
              <a:defRPr/>
            </a:pPr>
            <a:r>
              <a:rPr lang="en-US" sz="3000" dirty="0">
                <a:cs typeface="Adobe Caslon Pro"/>
              </a:rPr>
              <a:t>48 Hour Minimum Is Required</a:t>
            </a:r>
          </a:p>
          <a:p>
            <a:pPr lvl="2">
              <a:buFont typeface="Wingdings" pitchFamily="2" charset="2"/>
              <a:buChar char="l"/>
              <a:defRPr/>
            </a:pPr>
            <a:r>
              <a:rPr lang="en-US" sz="3000" dirty="0">
                <a:cs typeface="Adobe Caslon Pro"/>
              </a:rPr>
              <a:t>Schedule a time to test your equipment prior to court date to ensure it work with courtroom technology  </a:t>
            </a:r>
          </a:p>
        </p:txBody>
      </p:sp>
      <p:pic>
        <p:nvPicPr>
          <p:cNvPr id="6" name="Picture 5" descr="getp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74579">
            <a:off x="6242851" y="1199657"/>
            <a:ext cx="59404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SzPct val="80000"/>
              <a:buFont typeface="Wingdings" charset="2"/>
              <a:buChar char="l"/>
              <a:defRPr sz="2400">
                <a:solidFill>
                  <a:schemeClr val="tx1"/>
                </a:solidFill>
                <a:latin typeface="Corbel" charset="0"/>
                <a:ea typeface="ＭＳ Ｐゴシック" charset="-128"/>
              </a:defRPr>
            </a:lvl1pPr>
            <a:lvl2pPr marL="742950" indent="-285750">
              <a:spcBef>
                <a:spcPct val="20000"/>
              </a:spcBef>
              <a:buSzPct val="80000"/>
              <a:buFont typeface="Wingdings" charset="2"/>
              <a:buChar char="l"/>
              <a:defRPr sz="2200">
                <a:solidFill>
                  <a:schemeClr val="tx1"/>
                </a:solidFill>
                <a:latin typeface="Corbel" charset="0"/>
                <a:ea typeface="ＭＳ Ｐゴシック" charset="-128"/>
              </a:defRPr>
            </a:lvl2pPr>
            <a:lvl3pPr marL="1143000" indent="-228600">
              <a:spcBef>
                <a:spcPct val="20000"/>
              </a:spcBef>
              <a:buSzPct val="80000"/>
              <a:buFont typeface="Wingdings" charset="2"/>
              <a:buChar char="l"/>
              <a:defRPr sz="2000">
                <a:solidFill>
                  <a:schemeClr val="tx1"/>
                </a:solidFill>
                <a:latin typeface="Corbel" charset="0"/>
                <a:ea typeface="ＭＳ Ｐゴシック" charset="-128"/>
              </a:defRPr>
            </a:lvl3pPr>
            <a:lvl4pPr marL="1600200" indent="-228600">
              <a:spcBef>
                <a:spcPct val="20000"/>
              </a:spcBef>
              <a:buSzPct val="80000"/>
              <a:buFont typeface="Wingdings" charset="2"/>
              <a:buChar char="l"/>
              <a:defRPr>
                <a:solidFill>
                  <a:schemeClr val="tx1"/>
                </a:solidFill>
                <a:latin typeface="Corbel" charset="0"/>
                <a:ea typeface="ＭＳ Ｐゴシック" charset="-128"/>
              </a:defRPr>
            </a:lvl4pPr>
            <a:lvl5pPr marL="2057400" indent="-228600">
              <a:spcBef>
                <a:spcPct val="20000"/>
              </a:spcBef>
              <a:buSzPct val="80000"/>
              <a:buFont typeface="Wingdings" charset="2"/>
              <a:buChar char="l"/>
              <a:defRPr>
                <a:solidFill>
                  <a:schemeClr val="tx1"/>
                </a:solidFill>
                <a:latin typeface="Corbel" charset="0"/>
                <a:ea typeface="ＭＳ Ｐゴシック" charset="-128"/>
              </a:defRPr>
            </a:lvl5pPr>
            <a:lvl6pPr marL="25146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6pPr>
            <a:lvl7pPr marL="29718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7pPr>
            <a:lvl8pPr marL="34290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8pPr>
            <a:lvl9pPr marL="38862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9pPr>
          </a:lstStyle>
          <a:p>
            <a:pPr>
              <a:spcBef>
                <a:spcPct val="0"/>
              </a:spcBef>
              <a:buSzTx/>
              <a:buNone/>
            </a:pPr>
            <a:fld id="{410CD7A8-3F5C-6B45-9BE1-A04F8B91F083}" type="slidenum">
              <a:rPr lang="en-US" altLang="en-US" sz="1400">
                <a:solidFill>
                  <a:srgbClr val="7F7F7F"/>
                </a:solidFill>
              </a:rPr>
              <a:pPr>
                <a:spcBef>
                  <a:spcPct val="0"/>
                </a:spcBef>
                <a:buSzTx/>
                <a:buNone/>
              </a:pPr>
              <a:t>3</a:t>
            </a:fld>
            <a:endParaRPr lang="en-US" altLang="en-US" sz="1400">
              <a:solidFill>
                <a:srgbClr val="7F7F7F"/>
              </a:solidFill>
            </a:endParaRPr>
          </a:p>
        </p:txBody>
      </p:sp>
    </p:spTree>
    <p:extLst>
      <p:ext uri="{BB962C8B-B14F-4D97-AF65-F5344CB8AC3E}">
        <p14:creationId xmlns:p14="http://schemas.microsoft.com/office/powerpoint/2010/main" val="873618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055" y="228601"/>
            <a:ext cx="8346960" cy="722970"/>
          </a:xfrm>
        </p:spPr>
        <p:txBody>
          <a:bodyPr rtlCol="0"/>
          <a:lstStyle/>
          <a:p>
            <a:pPr>
              <a:defRPr/>
            </a:pPr>
            <a:r>
              <a:rPr lang="en-US" dirty="0" smtClean="0">
                <a:solidFill>
                  <a:schemeClr val="tx1"/>
                </a:solidFill>
                <a:effectLst>
                  <a:outerShdw blurRad="50800" dist="38100" dir="2700000">
                    <a:srgbClr val="000000">
                      <a:alpha val="43000"/>
                    </a:srgbClr>
                  </a:outerShdw>
                </a:effectLst>
                <a:ea typeface="+mj-ea"/>
                <a:cs typeface="+mj-cs"/>
              </a:rPr>
              <a:t>Computers In Court</a:t>
            </a:r>
            <a:endParaRPr lang="en-US" dirty="0">
              <a:solidFill>
                <a:schemeClr val="tx1"/>
              </a:solidFill>
              <a:effectLst>
                <a:outerShdw blurRad="50800" dist="38100" dir="2700000">
                  <a:srgbClr val="000000">
                    <a:alpha val="43000"/>
                  </a:srgbClr>
                </a:outerShdw>
              </a:effectLst>
              <a:ea typeface="+mj-ea"/>
              <a:cs typeface="+mj-cs"/>
            </a:endParaRPr>
          </a:p>
        </p:txBody>
      </p:sp>
      <p:sp>
        <p:nvSpPr>
          <p:cNvPr id="3" name="Content Placeholder 2"/>
          <p:cNvSpPr>
            <a:spLocks noGrp="1"/>
          </p:cNvSpPr>
          <p:nvPr>
            <p:ph idx="1"/>
          </p:nvPr>
        </p:nvSpPr>
        <p:spPr>
          <a:xfrm>
            <a:off x="1524000" y="2117149"/>
            <a:ext cx="4941294" cy="3302144"/>
          </a:xfrm>
        </p:spPr>
        <p:txBody>
          <a:bodyPr rtlCol="0">
            <a:noAutofit/>
            <a:scene3d>
              <a:camera prst="orthographicFront"/>
              <a:lightRig rig="chilly" dir="t"/>
            </a:scene3d>
          </a:bodyPr>
          <a:lstStyle/>
          <a:p>
            <a:pPr>
              <a:buFont typeface="Wingdings" pitchFamily="2" charset="2"/>
              <a:buChar char="l"/>
              <a:defRPr/>
            </a:pPr>
            <a:r>
              <a:rPr lang="en-US" sz="3200" dirty="0"/>
              <a:t>Computers are Allowed </a:t>
            </a:r>
          </a:p>
          <a:p>
            <a:pPr>
              <a:buFont typeface="Wingdings" pitchFamily="2" charset="2"/>
              <a:buChar char="l"/>
              <a:defRPr/>
            </a:pPr>
            <a:r>
              <a:rPr lang="en-US" sz="3200" dirty="0"/>
              <a:t>“</a:t>
            </a:r>
            <a:r>
              <a:rPr lang="en-US" sz="3200" b="1" dirty="0" err="1"/>
              <a:t>Attorney_Net</a:t>
            </a:r>
            <a:r>
              <a:rPr lang="en-US" sz="3200" dirty="0"/>
              <a:t>” is Court’s Free Wireless Network (Charlotte , Statesville &amp; Asheville)</a:t>
            </a:r>
          </a:p>
          <a:p>
            <a:pPr>
              <a:buFont typeface="Wingdings" pitchFamily="2" charset="2"/>
              <a:buChar char="l"/>
              <a:defRPr/>
            </a:pPr>
            <a:endParaRPr lang="en-US" sz="3200" dirty="0"/>
          </a:p>
        </p:txBody>
      </p:sp>
      <p:pic>
        <p:nvPicPr>
          <p:cNvPr id="5" name="Picture 4" descr="ip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1987551"/>
            <a:ext cx="3911600" cy="3432175"/>
          </a:xfrm>
          <a:prstGeom prst="rect">
            <a:avLst/>
          </a:prstGeom>
          <a:noFill/>
          <a:ln>
            <a:noFill/>
          </a:ln>
          <a:effectLst>
            <a:outerShdw blurRad="50800" dist="38100" dir="2700000" sx="100999" sy="100999"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745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25377"/>
            <a:ext cx="9008543" cy="1049235"/>
          </a:xfrm>
        </p:spPr>
        <p:txBody>
          <a:bodyPr>
            <a:normAutofit/>
          </a:bodyPr>
          <a:lstStyle/>
          <a:p>
            <a:r>
              <a:rPr lang="en-US" dirty="0"/>
              <a:t>Computer/Tablet</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l"/>
              <a:defRPr/>
            </a:pPr>
            <a:r>
              <a:rPr lang="en-US" sz="3200" dirty="0" smtClean="0"/>
              <a:t>Connection </a:t>
            </a:r>
            <a:r>
              <a:rPr lang="en-US" sz="3200" dirty="0"/>
              <a:t>requires standard VGA or HDMI </a:t>
            </a:r>
            <a:r>
              <a:rPr lang="en-US" sz="3200" dirty="0" smtClean="0"/>
              <a:t>connection</a:t>
            </a:r>
          </a:p>
          <a:p>
            <a:pPr>
              <a:buFont typeface="Wingdings" pitchFamily="2" charset="2"/>
              <a:buChar char="l"/>
              <a:defRPr/>
            </a:pPr>
            <a:endParaRPr lang="en-US" sz="3200" dirty="0" smtClean="0"/>
          </a:p>
          <a:p>
            <a:pPr>
              <a:buFont typeface="Wingdings" pitchFamily="2" charset="2"/>
              <a:buChar char="l"/>
              <a:defRPr/>
            </a:pPr>
            <a:r>
              <a:rPr lang="en-US" sz="3200" dirty="0"/>
              <a:t>Standard Audio Port Available (3.5mm connector</a:t>
            </a:r>
            <a:r>
              <a:rPr lang="en-US" sz="3200" dirty="0" smtClean="0"/>
              <a:t>)</a:t>
            </a:r>
          </a:p>
          <a:p>
            <a:pPr>
              <a:buFont typeface="Wingdings" pitchFamily="2" charset="2"/>
              <a:buChar char="l"/>
              <a:defRPr/>
            </a:pPr>
            <a:endParaRPr lang="en-US" sz="3200" dirty="0"/>
          </a:p>
          <a:p>
            <a:pPr>
              <a:buFont typeface="Wingdings" pitchFamily="2" charset="2"/>
              <a:buChar char="l"/>
              <a:defRPr/>
            </a:pPr>
            <a:r>
              <a:rPr lang="en-US" sz="3200" dirty="0"/>
              <a:t>Court will not supply adapters to connect to VGA or HDMI</a:t>
            </a:r>
          </a:p>
          <a:p>
            <a:pPr>
              <a:buFont typeface="Wingdings" pitchFamily="2" charset="2"/>
              <a:buChar char="l"/>
              <a:defRPr/>
            </a:pPr>
            <a:endParaRPr lang="en-US" dirty="0"/>
          </a:p>
        </p:txBody>
      </p:sp>
    </p:spTree>
    <p:extLst>
      <p:ext uri="{BB962C8B-B14F-4D97-AF65-F5344CB8AC3E}">
        <p14:creationId xmlns:p14="http://schemas.microsoft.com/office/powerpoint/2010/main" val="66704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346826"/>
            <a:ext cx="9603275" cy="1049235"/>
          </a:xfrm>
        </p:spPr>
        <p:txBody>
          <a:bodyPr/>
          <a:lstStyle/>
          <a:p>
            <a:r>
              <a:rPr lang="en-US" dirty="0" smtClean="0"/>
              <a:t>Evidence</a:t>
            </a:r>
            <a:r>
              <a:rPr lang="en-US" baseline="0" dirty="0" smtClean="0"/>
              <a:t> Presentation</a:t>
            </a:r>
            <a:endParaRPr lang="en-US" dirty="0"/>
          </a:p>
        </p:txBody>
      </p:sp>
      <p:sp>
        <p:nvSpPr>
          <p:cNvPr id="3" name="Content Placeholder 2"/>
          <p:cNvSpPr>
            <a:spLocks noGrp="1"/>
          </p:cNvSpPr>
          <p:nvPr>
            <p:ph idx="1"/>
          </p:nvPr>
        </p:nvSpPr>
        <p:spPr>
          <a:xfrm>
            <a:off x="3475250" y="2100475"/>
            <a:ext cx="9603275" cy="3450613"/>
          </a:xfrm>
        </p:spPr>
        <p:txBody>
          <a:bodyPr/>
          <a:lstStyle/>
          <a:p>
            <a:pPr>
              <a:buFont typeface="Wingdings" pitchFamily="2" charset="2"/>
              <a:buChar char="l"/>
              <a:defRPr/>
            </a:pPr>
            <a:r>
              <a:rPr lang="en-US" sz="3200" dirty="0"/>
              <a:t>Document </a:t>
            </a:r>
            <a:r>
              <a:rPr lang="en-US" sz="3200" dirty="0" smtClean="0"/>
              <a:t>Viewing</a:t>
            </a:r>
          </a:p>
          <a:p>
            <a:pPr>
              <a:buFont typeface="Wingdings" pitchFamily="2" charset="2"/>
              <a:buChar char="l"/>
              <a:defRPr/>
            </a:pPr>
            <a:endParaRPr lang="en-US" sz="3200" dirty="0"/>
          </a:p>
          <a:p>
            <a:pPr>
              <a:buFont typeface="Wingdings" pitchFamily="2" charset="2"/>
              <a:buChar char="l"/>
              <a:defRPr/>
            </a:pPr>
            <a:r>
              <a:rPr lang="en-US" sz="3200" dirty="0" smtClean="0"/>
              <a:t>Capable of Zooming in and out</a:t>
            </a:r>
            <a:endParaRPr lang="en-US" sz="3200" dirty="0"/>
          </a:p>
          <a:p>
            <a:pPr>
              <a:buFont typeface="Wingdings" pitchFamily="2" charset="2"/>
              <a:buChar char="l"/>
              <a:defRPr/>
            </a:pPr>
            <a:endParaRPr lang="en-US" dirty="0"/>
          </a:p>
        </p:txBody>
      </p:sp>
      <p:pic>
        <p:nvPicPr>
          <p:cNvPr id="4" name="Picture 3" descr="wolf_3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3961" y="57176"/>
            <a:ext cx="2914413" cy="3102229"/>
          </a:xfrm>
          <a:prstGeom prst="rect">
            <a:avLst/>
          </a:prstGeom>
          <a:noFill/>
          <a:ln>
            <a:noFill/>
          </a:ln>
          <a:effectLst>
            <a:outerShdw blurRad="50800" dist="38100" dir="2700000" sx="100999" sy="100999"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6645"/>
            <a:ext cx="3412683" cy="2559512"/>
          </a:xfrm>
          <a:prstGeom prst="rect">
            <a:avLst/>
          </a:prstGeom>
        </p:spPr>
      </p:pic>
    </p:spTree>
    <p:extLst>
      <p:ext uri="{BB962C8B-B14F-4D97-AF65-F5344CB8AC3E}">
        <p14:creationId xmlns:p14="http://schemas.microsoft.com/office/powerpoint/2010/main" val="94886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	</a:t>
            </a:r>
            <a:endParaRPr lang="en-US" dirty="0"/>
          </a:p>
        </p:txBody>
      </p:sp>
      <p:sp>
        <p:nvSpPr>
          <p:cNvPr id="3" name="Content Placeholder 2"/>
          <p:cNvSpPr>
            <a:spLocks noGrp="1"/>
          </p:cNvSpPr>
          <p:nvPr>
            <p:ph idx="1"/>
          </p:nvPr>
        </p:nvSpPr>
        <p:spPr>
          <a:xfrm>
            <a:off x="1252959" y="2005945"/>
            <a:ext cx="4409575" cy="3972839"/>
          </a:xfrm>
        </p:spPr>
        <p:txBody>
          <a:bodyPr>
            <a:normAutofit fontScale="92500"/>
          </a:bodyPr>
          <a:lstStyle/>
          <a:p>
            <a:r>
              <a:rPr lang="en-US" sz="3200" dirty="0" smtClean="0"/>
              <a:t>Choose line colors</a:t>
            </a:r>
          </a:p>
          <a:p>
            <a:r>
              <a:rPr lang="en-US" sz="3200" dirty="0" smtClean="0"/>
              <a:t>Choose line thickness</a:t>
            </a:r>
          </a:p>
          <a:p>
            <a:r>
              <a:rPr lang="en-US" sz="3200" dirty="0" smtClean="0"/>
              <a:t>Can be seen on all monitors</a:t>
            </a:r>
          </a:p>
          <a:p>
            <a:r>
              <a:rPr lang="en-US" sz="3200" dirty="0" smtClean="0"/>
              <a:t>Can be used at Attorney and Witness monitors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914" y="1853753"/>
            <a:ext cx="6728086" cy="4277223"/>
          </a:xfrm>
          <a:prstGeom prst="rect">
            <a:avLst/>
          </a:prstGeom>
        </p:spPr>
      </p:pic>
    </p:spTree>
    <p:extLst>
      <p:ext uri="{BB962C8B-B14F-4D97-AF65-F5344CB8AC3E}">
        <p14:creationId xmlns:p14="http://schemas.microsoft.com/office/powerpoint/2010/main" val="665621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790" y="228601"/>
            <a:ext cx="6303419" cy="1264024"/>
          </a:xfrm>
        </p:spPr>
        <p:txBody>
          <a:bodyPr rtlCol="0">
            <a:normAutofit/>
          </a:bodyPr>
          <a:lstStyle/>
          <a:p>
            <a:pPr>
              <a:defRPr/>
            </a:pPr>
            <a:r>
              <a:rPr lang="en-US" dirty="0" smtClean="0">
                <a:solidFill>
                  <a:schemeClr val="tx2"/>
                </a:solidFill>
                <a:effectLst>
                  <a:outerShdw blurRad="50800" dist="38100" dir="2700000">
                    <a:srgbClr val="000000">
                      <a:alpha val="43000"/>
                    </a:srgbClr>
                  </a:outerShdw>
                </a:effectLst>
              </a:rPr>
              <a:t/>
            </a:r>
            <a:br>
              <a:rPr lang="en-US" dirty="0" smtClean="0">
                <a:solidFill>
                  <a:schemeClr val="tx2"/>
                </a:solidFill>
                <a:effectLst>
                  <a:outerShdw blurRad="50800" dist="38100" dir="2700000">
                    <a:srgbClr val="000000">
                      <a:alpha val="43000"/>
                    </a:srgbClr>
                  </a:outerShdw>
                </a:effectLst>
              </a:rPr>
            </a:br>
            <a:r>
              <a:rPr lang="en-US" dirty="0" smtClean="0">
                <a:solidFill>
                  <a:schemeClr val="tx2"/>
                </a:solidFill>
                <a:effectLst>
                  <a:outerShdw blurRad="50800" dist="38100" dir="2700000">
                    <a:srgbClr val="000000">
                      <a:alpha val="43000"/>
                    </a:srgbClr>
                  </a:outerShdw>
                </a:effectLst>
              </a:rPr>
              <a:t>Telephone </a:t>
            </a:r>
            <a:r>
              <a:rPr lang="en-US" dirty="0">
                <a:solidFill>
                  <a:schemeClr val="tx2"/>
                </a:solidFill>
                <a:effectLst>
                  <a:outerShdw blurRad="50800" dist="38100" dir="2700000">
                    <a:srgbClr val="000000">
                      <a:alpha val="43000"/>
                    </a:srgbClr>
                  </a:outerShdw>
                </a:effectLst>
              </a:rPr>
              <a:t>Conferencing</a:t>
            </a:r>
          </a:p>
        </p:txBody>
      </p:sp>
      <p:sp>
        <p:nvSpPr>
          <p:cNvPr id="3" name="Content Placeholder 2"/>
          <p:cNvSpPr>
            <a:spLocks noGrp="1"/>
          </p:cNvSpPr>
          <p:nvPr>
            <p:ph idx="1"/>
          </p:nvPr>
        </p:nvSpPr>
        <p:spPr>
          <a:xfrm>
            <a:off x="1434790" y="1778795"/>
            <a:ext cx="8973014" cy="4322202"/>
          </a:xfrm>
        </p:spPr>
        <p:txBody>
          <a:bodyPr rtlCol="0">
            <a:noAutofit/>
            <a:scene3d>
              <a:camera prst="orthographicFront"/>
              <a:lightRig rig="chilly" dir="t"/>
            </a:scene3d>
          </a:bodyPr>
          <a:lstStyle/>
          <a:p>
            <a:pPr>
              <a:buFont typeface="Wingdings" pitchFamily="2" charset="2"/>
              <a:buChar char="l"/>
              <a:defRPr/>
            </a:pPr>
            <a:r>
              <a:rPr lang="en-US" sz="2200" dirty="0">
                <a:effectLst>
                  <a:outerShdw blurRad="50800" dist="38100" dir="2700000">
                    <a:srgbClr val="000000">
                      <a:alpha val="43000"/>
                    </a:srgbClr>
                  </a:outerShdw>
                </a:effectLst>
              </a:rPr>
              <a:t>Permission is </a:t>
            </a:r>
            <a:r>
              <a:rPr lang="en-US" sz="2200" b="1" dirty="0">
                <a:effectLst>
                  <a:outerShdw blurRad="50800" dist="38100" dir="2700000">
                    <a:srgbClr val="000000">
                      <a:alpha val="43000"/>
                    </a:srgbClr>
                  </a:outerShdw>
                </a:effectLst>
              </a:rPr>
              <a:t>Required</a:t>
            </a:r>
            <a:r>
              <a:rPr lang="en-US" sz="2200" dirty="0">
                <a:effectLst>
                  <a:outerShdw blurRad="50800" dist="38100" dir="2700000">
                    <a:srgbClr val="000000">
                      <a:alpha val="43000"/>
                    </a:srgbClr>
                  </a:outerShdw>
                </a:effectLst>
              </a:rPr>
              <a:t> </a:t>
            </a:r>
          </a:p>
          <a:p>
            <a:pPr>
              <a:buFont typeface="Wingdings" pitchFamily="2" charset="2"/>
              <a:buChar char="l"/>
              <a:defRPr/>
            </a:pPr>
            <a:r>
              <a:rPr lang="en-US" sz="2200" dirty="0">
                <a:effectLst>
                  <a:outerShdw blurRad="50800" dist="38100" dir="2700000">
                    <a:srgbClr val="000000">
                      <a:alpha val="43000"/>
                    </a:srgbClr>
                  </a:outerShdw>
                </a:effectLst>
              </a:rPr>
              <a:t>Chambers will issue Phone number,  Conference  ID Number  &amp; Security </a:t>
            </a:r>
            <a:r>
              <a:rPr lang="en-US" sz="2200" dirty="0" smtClean="0">
                <a:effectLst>
                  <a:outerShdw blurRad="50800" dist="38100" dir="2700000">
                    <a:srgbClr val="000000">
                      <a:alpha val="43000"/>
                    </a:srgbClr>
                  </a:outerShdw>
                </a:effectLst>
              </a:rPr>
              <a:t>Code</a:t>
            </a:r>
          </a:p>
          <a:p>
            <a:pPr>
              <a:buFont typeface="Wingdings" pitchFamily="2" charset="2"/>
              <a:buChar char="l"/>
              <a:defRPr/>
            </a:pPr>
            <a:r>
              <a:rPr lang="en-US" sz="2200" dirty="0"/>
              <a:t>Call in 15 Minutes </a:t>
            </a:r>
            <a:r>
              <a:rPr lang="en-US" sz="2200" b="1" dirty="0"/>
              <a:t>BEFORE Court </a:t>
            </a:r>
            <a:r>
              <a:rPr lang="en-US" sz="2200" dirty="0"/>
              <a:t>begins for the day  (not when your case begins)</a:t>
            </a:r>
          </a:p>
          <a:p>
            <a:pPr>
              <a:buFont typeface="Wingdings" pitchFamily="2" charset="2"/>
              <a:buChar char="l"/>
              <a:defRPr/>
            </a:pPr>
            <a:r>
              <a:rPr lang="en-US" sz="2200" dirty="0"/>
              <a:t>Place your phone on </a:t>
            </a:r>
            <a:r>
              <a:rPr lang="en-US" sz="2200" u="sng" dirty="0"/>
              <a:t>mute when not speaking</a:t>
            </a:r>
          </a:p>
          <a:p>
            <a:pPr>
              <a:buFont typeface="Wingdings" pitchFamily="2" charset="2"/>
              <a:buChar char="l"/>
              <a:defRPr/>
            </a:pPr>
            <a:r>
              <a:rPr lang="en-US" sz="2200" dirty="0"/>
              <a:t>Stay on the line until Court completes, or ask permission to disconnect</a:t>
            </a:r>
          </a:p>
          <a:p>
            <a:pPr>
              <a:buFont typeface="Wingdings" pitchFamily="2" charset="2"/>
              <a:buChar char="l"/>
              <a:defRPr/>
            </a:pPr>
            <a:r>
              <a:rPr lang="en-US" sz="2200" dirty="0"/>
              <a:t>Headsets  and Speakerphones are not recommended as they can distort audio</a:t>
            </a:r>
            <a:r>
              <a:rPr lang="en-US" sz="2200" dirty="0" smtClean="0"/>
              <a:t>.</a:t>
            </a:r>
            <a:endParaRPr lang="en-US" sz="2200" dirty="0"/>
          </a:p>
        </p:txBody>
      </p:sp>
    </p:spTree>
    <p:extLst>
      <p:ext uri="{BB962C8B-B14F-4D97-AF65-F5344CB8AC3E}">
        <p14:creationId xmlns:p14="http://schemas.microsoft.com/office/powerpoint/2010/main" val="1643747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camer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3300" y="0"/>
            <a:ext cx="3106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02337" y="228601"/>
            <a:ext cx="5921435" cy="1527905"/>
          </a:xfrm>
        </p:spPr>
        <p:txBody>
          <a:bodyPr rtlCol="0"/>
          <a:lstStyle/>
          <a:p>
            <a:pPr>
              <a:defRPr/>
            </a:pPr>
            <a:r>
              <a:rPr lang="en-US" spc="300" dirty="0" smtClean="0">
                <a:solidFill>
                  <a:srgbClr val="292929"/>
                </a:solidFill>
                <a:effectLst>
                  <a:outerShdw blurRad="50800" dist="38100" dir="2700000">
                    <a:srgbClr val="000000">
                      <a:alpha val="43000"/>
                    </a:srgbClr>
                  </a:outerShdw>
                </a:effectLst>
              </a:rPr>
              <a:t/>
            </a:r>
            <a:br>
              <a:rPr lang="en-US" spc="300" dirty="0" smtClean="0">
                <a:solidFill>
                  <a:srgbClr val="292929"/>
                </a:solidFill>
                <a:effectLst>
                  <a:outerShdw blurRad="50800" dist="38100" dir="2700000">
                    <a:srgbClr val="000000">
                      <a:alpha val="43000"/>
                    </a:srgbClr>
                  </a:outerShdw>
                </a:effectLst>
              </a:rPr>
            </a:br>
            <a:r>
              <a:rPr lang="en-US" spc="300" dirty="0" smtClean="0">
                <a:solidFill>
                  <a:srgbClr val="292929"/>
                </a:solidFill>
                <a:effectLst>
                  <a:outerShdw blurRad="50800" dist="38100" dir="2700000">
                    <a:srgbClr val="000000">
                      <a:alpha val="43000"/>
                    </a:srgbClr>
                  </a:outerShdw>
                </a:effectLst>
              </a:rPr>
              <a:t>Video </a:t>
            </a:r>
            <a:r>
              <a:rPr lang="en-US" spc="300" dirty="0">
                <a:solidFill>
                  <a:srgbClr val="292929"/>
                </a:solidFill>
                <a:effectLst>
                  <a:outerShdw blurRad="50800" dist="38100" dir="2700000">
                    <a:srgbClr val="000000">
                      <a:alpha val="43000"/>
                    </a:srgbClr>
                  </a:outerShdw>
                </a:effectLst>
              </a:rPr>
              <a:t>Conferencing</a:t>
            </a:r>
          </a:p>
        </p:txBody>
      </p:sp>
      <p:sp>
        <p:nvSpPr>
          <p:cNvPr id="3" name="Content Placeholder 2"/>
          <p:cNvSpPr>
            <a:spLocks noGrp="1"/>
          </p:cNvSpPr>
          <p:nvPr>
            <p:ph idx="1"/>
          </p:nvPr>
        </p:nvSpPr>
        <p:spPr>
          <a:xfrm>
            <a:off x="1569946" y="1832343"/>
            <a:ext cx="9927510" cy="4306130"/>
          </a:xfrm>
        </p:spPr>
        <p:txBody>
          <a:bodyPr rtlCol="0">
            <a:normAutofit lnSpcReduction="10000"/>
            <a:scene3d>
              <a:camera prst="orthographicFront"/>
              <a:lightRig rig="chilly" dir="t"/>
            </a:scene3d>
          </a:bodyPr>
          <a:lstStyle/>
          <a:p>
            <a:pPr>
              <a:buFont typeface="Wingdings" pitchFamily="2" charset="2"/>
              <a:buChar char="l"/>
              <a:defRPr/>
            </a:pPr>
            <a:r>
              <a:rPr lang="en-US" sz="3294" b="1" dirty="0" smtClean="0"/>
              <a:t>Case </a:t>
            </a:r>
            <a:r>
              <a:rPr lang="en-US" sz="3294" b="1" dirty="0"/>
              <a:t>by Case basis with Judge’s Approval</a:t>
            </a:r>
          </a:p>
          <a:p>
            <a:pPr>
              <a:buFont typeface="Wingdings" pitchFamily="2" charset="2"/>
              <a:buChar char="l"/>
              <a:defRPr/>
            </a:pPr>
            <a:r>
              <a:rPr lang="en-US" sz="3294" b="1" dirty="0"/>
              <a:t>Minimum 72 hour lead time need to: </a:t>
            </a:r>
          </a:p>
          <a:p>
            <a:pPr marL="1149350" lvl="2" indent="-457200">
              <a:buFont typeface="+mj-lt"/>
              <a:buAutoNum type="arabicPeriod"/>
              <a:defRPr/>
            </a:pPr>
            <a:r>
              <a:rPr lang="en-US" sz="2595" b="1" dirty="0"/>
              <a:t>Attorney:</a:t>
            </a:r>
            <a:r>
              <a:rPr lang="en-US" sz="2595" dirty="0"/>
              <a:t> </a:t>
            </a:r>
            <a:r>
              <a:rPr lang="en-US" sz="2595" dirty="0">
                <a:solidFill>
                  <a:srgbClr val="FF0000"/>
                </a:solidFill>
              </a:rPr>
              <a:t>Receive Court’s Permission </a:t>
            </a:r>
          </a:p>
          <a:p>
            <a:pPr marL="1149350" lvl="2" indent="-457200">
              <a:buFont typeface="+mj-lt"/>
              <a:buAutoNum type="arabicPeriod"/>
              <a:defRPr/>
            </a:pPr>
            <a:r>
              <a:rPr lang="en-US" sz="2595" b="1" dirty="0"/>
              <a:t>Attorney: </a:t>
            </a:r>
            <a:r>
              <a:rPr lang="en-US" sz="2595" dirty="0"/>
              <a:t>Provides Court with their connection information</a:t>
            </a:r>
          </a:p>
          <a:p>
            <a:pPr marL="1149350" lvl="2" indent="-457200">
              <a:buFont typeface="+mj-lt"/>
              <a:buAutoNum type="arabicPeriod"/>
              <a:defRPr/>
            </a:pPr>
            <a:r>
              <a:rPr lang="en-US" sz="2595" b="1" dirty="0"/>
              <a:t>Court: </a:t>
            </a:r>
            <a:r>
              <a:rPr lang="en-US" sz="2595" dirty="0"/>
              <a:t>Will test the connection with attorney’s </a:t>
            </a:r>
            <a:r>
              <a:rPr lang="en-US" sz="2595" dirty="0" smtClean="0"/>
              <a:t>system 24-48 hours before</a:t>
            </a:r>
            <a:endParaRPr lang="en-US" sz="2595" dirty="0"/>
          </a:p>
          <a:p>
            <a:pPr marL="1149350" lvl="2" indent="-457200">
              <a:buFont typeface="+mj-lt"/>
              <a:buAutoNum type="arabicPeriod"/>
              <a:defRPr/>
            </a:pPr>
            <a:r>
              <a:rPr lang="en-US" sz="2595" b="1" dirty="0"/>
              <a:t>Attorney: </a:t>
            </a:r>
            <a:r>
              <a:rPr lang="en-US" sz="2595" dirty="0"/>
              <a:t>Other arrangements will be necessary, if testing does not meet Court’s requirements</a:t>
            </a:r>
          </a:p>
          <a:p>
            <a:pPr marL="457200" indent="-457200">
              <a:buFont typeface="Wingdings" pitchFamily="2" charset="2"/>
              <a:buChar char="l"/>
              <a:defRPr/>
            </a:pPr>
            <a:endParaRPr lang="en-US" dirty="0">
              <a:ea typeface="+mn-ea"/>
              <a:cs typeface="+mn-cs"/>
            </a:endParaRP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SzPct val="80000"/>
              <a:buFont typeface="Wingdings" charset="2"/>
              <a:buChar char="l"/>
              <a:defRPr sz="2400">
                <a:solidFill>
                  <a:schemeClr val="tx1"/>
                </a:solidFill>
                <a:latin typeface="Corbel" charset="0"/>
                <a:ea typeface="ＭＳ Ｐゴシック" charset="-128"/>
              </a:defRPr>
            </a:lvl1pPr>
            <a:lvl2pPr marL="742950" indent="-285750">
              <a:spcBef>
                <a:spcPct val="20000"/>
              </a:spcBef>
              <a:buSzPct val="80000"/>
              <a:buFont typeface="Wingdings" charset="2"/>
              <a:buChar char="l"/>
              <a:defRPr sz="2200">
                <a:solidFill>
                  <a:schemeClr val="tx1"/>
                </a:solidFill>
                <a:latin typeface="Corbel" charset="0"/>
                <a:ea typeface="ＭＳ Ｐゴシック" charset="-128"/>
              </a:defRPr>
            </a:lvl2pPr>
            <a:lvl3pPr marL="1143000" indent="-228600">
              <a:spcBef>
                <a:spcPct val="20000"/>
              </a:spcBef>
              <a:buSzPct val="80000"/>
              <a:buFont typeface="Wingdings" charset="2"/>
              <a:buChar char="l"/>
              <a:defRPr sz="2000">
                <a:solidFill>
                  <a:schemeClr val="tx1"/>
                </a:solidFill>
                <a:latin typeface="Corbel" charset="0"/>
                <a:ea typeface="ＭＳ Ｐゴシック" charset="-128"/>
              </a:defRPr>
            </a:lvl3pPr>
            <a:lvl4pPr marL="1600200" indent="-228600">
              <a:spcBef>
                <a:spcPct val="20000"/>
              </a:spcBef>
              <a:buSzPct val="80000"/>
              <a:buFont typeface="Wingdings" charset="2"/>
              <a:buChar char="l"/>
              <a:defRPr>
                <a:solidFill>
                  <a:schemeClr val="tx1"/>
                </a:solidFill>
                <a:latin typeface="Corbel" charset="0"/>
                <a:ea typeface="ＭＳ Ｐゴシック" charset="-128"/>
              </a:defRPr>
            </a:lvl4pPr>
            <a:lvl5pPr marL="2057400" indent="-228600">
              <a:spcBef>
                <a:spcPct val="20000"/>
              </a:spcBef>
              <a:buSzPct val="80000"/>
              <a:buFont typeface="Wingdings" charset="2"/>
              <a:buChar char="l"/>
              <a:defRPr>
                <a:solidFill>
                  <a:schemeClr val="tx1"/>
                </a:solidFill>
                <a:latin typeface="Corbel" charset="0"/>
                <a:ea typeface="ＭＳ Ｐゴシック" charset="-128"/>
              </a:defRPr>
            </a:lvl5pPr>
            <a:lvl6pPr marL="25146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6pPr>
            <a:lvl7pPr marL="29718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7pPr>
            <a:lvl8pPr marL="34290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8pPr>
            <a:lvl9pPr marL="3886200" indent="-228600" eaLnBrk="0" fontAlgn="base" hangingPunct="0">
              <a:spcBef>
                <a:spcPct val="20000"/>
              </a:spcBef>
              <a:spcAft>
                <a:spcPct val="0"/>
              </a:spcAft>
              <a:buSzPct val="80000"/>
              <a:buFont typeface="Wingdings" charset="2"/>
              <a:buChar char="l"/>
              <a:defRPr>
                <a:solidFill>
                  <a:schemeClr val="tx1"/>
                </a:solidFill>
                <a:latin typeface="Corbel" charset="0"/>
                <a:ea typeface="ＭＳ Ｐゴシック" charset="-128"/>
              </a:defRPr>
            </a:lvl9pPr>
          </a:lstStyle>
          <a:p>
            <a:pPr>
              <a:spcBef>
                <a:spcPct val="0"/>
              </a:spcBef>
              <a:buSzTx/>
              <a:buNone/>
            </a:pPr>
            <a:fld id="{A21EDFB8-CD2F-0E4F-A0A3-6AC06EA6C5A2}" type="slidenum">
              <a:rPr lang="en-US" altLang="en-US" sz="1400">
                <a:solidFill>
                  <a:srgbClr val="7F7F7F"/>
                </a:solidFill>
              </a:rPr>
              <a:pPr>
                <a:spcBef>
                  <a:spcPct val="0"/>
                </a:spcBef>
                <a:buSzTx/>
                <a:buNone/>
              </a:pPr>
              <a:t>9</a:t>
            </a:fld>
            <a:endParaRPr lang="en-US" altLang="en-US" sz="1400">
              <a:solidFill>
                <a:srgbClr val="7F7F7F"/>
              </a:solidFill>
            </a:endParaRPr>
          </a:p>
        </p:txBody>
      </p:sp>
    </p:spTree>
    <p:extLst>
      <p:ext uri="{BB962C8B-B14F-4D97-AF65-F5344CB8AC3E}">
        <p14:creationId xmlns:p14="http://schemas.microsoft.com/office/powerpoint/2010/main" val="1465574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253</TotalTime>
  <Words>883</Words>
  <Application>Microsoft Macintosh PowerPoint</Application>
  <PresentationFormat>Widescreen</PresentationFormat>
  <Paragraphs>146</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Adobe Caslon Pro</vt:lpstr>
      <vt:lpstr>Gill Sans MT</vt:lpstr>
      <vt:lpstr>ＭＳ Ｐゴシック</vt:lpstr>
      <vt:lpstr>Arial</vt:lpstr>
      <vt:lpstr>Calibri</vt:lpstr>
      <vt:lpstr>Corbel</vt:lpstr>
      <vt:lpstr>Wingdings</vt:lpstr>
      <vt:lpstr>Gallery</vt:lpstr>
      <vt:lpstr>PowerPoint Presentation</vt:lpstr>
      <vt:lpstr>Available Courtroom Technology </vt:lpstr>
      <vt:lpstr>Lead Time for use of technology</vt:lpstr>
      <vt:lpstr>Computers In Court</vt:lpstr>
      <vt:lpstr>Computer/Tablet</vt:lpstr>
      <vt:lpstr>Evidence Presentation</vt:lpstr>
      <vt:lpstr>Annotation </vt:lpstr>
      <vt:lpstr> Telephone Conferencing</vt:lpstr>
      <vt:lpstr> Video Conferencing</vt:lpstr>
      <vt:lpstr>Local Rule 9029-1 Telephonic and/or Video Appearance at Hearings </vt:lpstr>
      <vt:lpstr>Reminders from the  Chief Judge</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17</cp:revision>
  <dcterms:created xsi:type="dcterms:W3CDTF">2017-10-11T14:34:30Z</dcterms:created>
  <dcterms:modified xsi:type="dcterms:W3CDTF">2017-10-18T19:34:47Z</dcterms:modified>
</cp:coreProperties>
</file>