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12"/>
  </p:notesMasterIdLst>
  <p:sldIdLst>
    <p:sldId id="263" r:id="rId2"/>
    <p:sldId id="264" r:id="rId3"/>
    <p:sldId id="260" r:id="rId4"/>
    <p:sldId id="257" r:id="rId5"/>
    <p:sldId id="258" r:id="rId6"/>
    <p:sldId id="266" r:id="rId7"/>
    <p:sldId id="265" r:id="rId8"/>
    <p:sldId id="261" r:id="rId9"/>
    <p:sldId id="267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C9FAC4-EF02-B144-833A-03A65BAF9548}" v="1" dt="2025-03-17T13:09:10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5"/>
    <p:restoredTop sz="93836"/>
  </p:normalViewPr>
  <p:slideViewPr>
    <p:cSldViewPr snapToGrid="0" snapToObjects="1">
      <p:cViewPr varScale="1">
        <p:scale>
          <a:sx n="119" d="100"/>
          <a:sy n="119" d="100"/>
        </p:scale>
        <p:origin x="10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CA64A-6BFA-5B46-9A67-C92ECF1C942C}" type="datetimeFigureOut">
              <a:rPr lang="en-US" smtClean="0"/>
              <a:t>3/19/25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248C2-8DEC-4347-8091-DC2E1871A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67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The Bankruptcy Court has allowed the use of laptops in the courtroom for a couple of years now. I have spoken with Court Security here in Charlotte, and they have assured me that they have been allowing attorneys and their paralegals to bring in laptops to court.  IN CHARLOTTE &amp; ASHEVILLE, we have a wireless Internet connection called </a:t>
            </a:r>
            <a:r>
              <a:rPr lang="ja-JP" altLang="en-US">
                <a:ea typeface="ＭＳ Ｐゴシック" charset="-128"/>
              </a:rPr>
              <a:t>“</a:t>
            </a:r>
            <a:r>
              <a:rPr lang="en-US" altLang="ja-JP">
                <a:ea typeface="ＭＳ Ｐゴシック" charset="-128"/>
              </a:rPr>
              <a:t>AttorneyNet</a:t>
            </a:r>
            <a:r>
              <a:rPr lang="ja-JP" altLang="en-US">
                <a:ea typeface="ＭＳ Ｐゴシック" charset="-128"/>
              </a:rPr>
              <a:t>”</a:t>
            </a:r>
            <a:r>
              <a:rPr lang="en-US" altLang="ja-JP">
                <a:ea typeface="ＭＳ Ｐゴシック" charset="-128"/>
              </a:rPr>
              <a:t> that is open to the public. The hotspot is available to attorneys who need perform official business while attending a hearing. It is not meant to allow you to update your facebook page or </a:t>
            </a:r>
            <a:r>
              <a:rPr lang="ja-JP" altLang="en-US">
                <a:ea typeface="ＭＳ Ｐゴシック" charset="-128"/>
              </a:rPr>
              <a:t>“</a:t>
            </a:r>
            <a:r>
              <a:rPr lang="en-US" altLang="ja-JP">
                <a:ea typeface="ＭＳ Ｐゴシック" charset="-128"/>
              </a:rPr>
              <a:t>Tweet</a:t>
            </a:r>
            <a:r>
              <a:rPr lang="ja-JP" altLang="en-US">
                <a:ea typeface="ＭＳ Ｐゴシック" charset="-128"/>
              </a:rPr>
              <a:t>”</a:t>
            </a:r>
            <a:r>
              <a:rPr lang="en-US" altLang="ja-JP">
                <a:ea typeface="ＭＳ Ｐゴシック" charset="-128"/>
              </a:rPr>
              <a:t> your location. (Charlotte &amp; Asheville Only)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C3A4738-54D5-E64A-82F0-1150431F0AFA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394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CHARLOTTE INFORMATION ONLY…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We share these phone lines with District Court. 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76DE9FD-DF74-AB41-975F-DF495A599875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681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charset="-128"/>
              </a:rPr>
              <a:t>Do not assume appearing telephonically will put you at the front of the line. If your not on the phone by the time court starts you may be out of luck.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C3495EA-4890-CD48-988B-85DF8E82DC00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22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CE54-1F8A-984B-887C-73641C05D704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071FC2E-3245-5E48-AFE3-A8904F9E8D1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CE54-1F8A-984B-887C-73641C05D704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FC2E-3245-5E48-AFE3-A8904F9E8D18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CE54-1F8A-984B-887C-73641C05D704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FC2E-3245-5E48-AFE3-A8904F9E8D1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CE54-1F8A-984B-887C-73641C05D704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FC2E-3245-5E48-AFE3-A8904F9E8D18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CE54-1F8A-984B-887C-73641C05D704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FC2E-3245-5E48-AFE3-A8904F9E8D1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CE54-1F8A-984B-887C-73641C05D704}" type="datetimeFigureOut">
              <a:rPr lang="en-US" smtClean="0"/>
              <a:t>3/19/25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FC2E-3245-5E48-AFE3-A8904F9E8D18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CE54-1F8A-984B-887C-73641C05D704}" type="datetimeFigureOut">
              <a:rPr lang="en-US" smtClean="0"/>
              <a:t>3/19/25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FC2E-3245-5E48-AFE3-A8904F9E8D18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CE54-1F8A-984B-887C-73641C05D704}" type="datetimeFigureOut">
              <a:rPr lang="en-US" smtClean="0"/>
              <a:t>3/19/25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FC2E-3245-5E48-AFE3-A8904F9E8D18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CE54-1F8A-984B-887C-73641C05D704}" type="datetimeFigureOut">
              <a:rPr lang="en-US" smtClean="0"/>
              <a:t>3/19/25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FC2E-3245-5E48-AFE3-A8904F9E8D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CE54-1F8A-984B-887C-73641C05D704}" type="datetimeFigureOut">
              <a:rPr lang="en-US" smtClean="0"/>
              <a:t>3/19/25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FC2E-3245-5E48-AFE3-A8904F9E8D18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DC7CE54-1F8A-984B-887C-73641C05D704}" type="datetimeFigureOut">
              <a:rPr lang="en-US" smtClean="0"/>
              <a:t>3/19/25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1FC2E-3245-5E48-AFE3-A8904F9E8D18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7CE54-1F8A-984B-887C-73641C05D704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071FC2E-3245-5E48-AFE3-A8904F9E8D1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81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21108" y="1956216"/>
            <a:ext cx="8049717" cy="17838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Courtroom Technology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7404" y="4317167"/>
            <a:ext cx="3532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U.S. Bankruptcy Court</a:t>
            </a:r>
          </a:p>
          <a:p>
            <a:pPr algn="ctr"/>
            <a:r>
              <a:rPr lang="en-US" dirty="0"/>
              <a:t>Western District of North Carolina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978262-7DF9-15F1-B747-57D0D9559436}"/>
              </a:ext>
            </a:extLst>
          </p:cNvPr>
          <p:cNvSpPr txBox="1"/>
          <p:nvPr/>
        </p:nvSpPr>
        <p:spPr>
          <a:xfrm>
            <a:off x="9954409" y="6244814"/>
            <a:ext cx="214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Revised 3/17/25</a:t>
            </a:r>
          </a:p>
        </p:txBody>
      </p:sp>
    </p:spTree>
    <p:extLst>
      <p:ext uri="{BB962C8B-B14F-4D97-AF65-F5344CB8AC3E}">
        <p14:creationId xmlns:p14="http://schemas.microsoft.com/office/powerpoint/2010/main" val="137828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PowerPoi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00" y="141288"/>
            <a:ext cx="1270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132" y="141287"/>
            <a:ext cx="8965113" cy="143475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Reminders from the </a:t>
            </a:r>
            <a:br>
              <a:rPr lang="en-US" dirty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Chief Judge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1079" y="1924493"/>
            <a:ext cx="10021229" cy="4029740"/>
          </a:xfrm>
        </p:spPr>
        <p:txBody>
          <a:bodyPr rtlCol="0" anchor="ctr">
            <a:noAutofit/>
            <a:scene3d>
              <a:camera prst="orthographicFront"/>
              <a:lightRig rig="chilly" dir="t"/>
            </a:scene3d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en-US" sz="2600" dirty="0"/>
              <a:t>Remember your manners - your convenience should not negatively affect Court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US" sz="2600" dirty="0"/>
              <a:t>If it’s an evidentiary hearing, you need to physically be in Court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US" sz="2600" dirty="0"/>
              <a:t>No one appearing telephonically will be allowed to present or depose a witness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US" sz="2600" dirty="0"/>
              <a:t>Telephonic appearance are for members of the bar only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SzPct val="80000"/>
              <a:buFont typeface="Wingdings" charset="2"/>
              <a:buChar char="l"/>
              <a:defRPr sz="2400"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charset="2"/>
              <a:buChar char="l"/>
              <a:defRPr sz="2200"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SzPct val="80000"/>
              <a:buFont typeface="Wingdings" charset="2"/>
              <a:buChar char="l"/>
              <a:defRPr sz="2000"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SzPct val="80000"/>
              <a:buFont typeface="Wingdings" charset="2"/>
              <a:buChar char="l"/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SzPct val="80000"/>
              <a:buFont typeface="Wingdings" charset="2"/>
              <a:buChar char="l"/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2"/>
              <a:buChar char="l"/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2"/>
              <a:buChar char="l"/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2"/>
              <a:buChar char="l"/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2"/>
              <a:buChar char="l"/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Tx/>
              <a:buNone/>
            </a:pPr>
            <a:fld id="{431474F7-783C-DB46-8D90-31C8FE74B346}" type="slidenum">
              <a:rPr lang="en-US" altLang="en-US" sz="1400">
                <a:solidFill>
                  <a:srgbClr val="7F7F7F"/>
                </a:solidFill>
              </a:rPr>
              <a:pPr>
                <a:spcBef>
                  <a:spcPct val="0"/>
                </a:spcBef>
                <a:buSzTx/>
                <a:buNone/>
              </a:pPr>
              <a:t>10</a:t>
            </a:fld>
            <a:endParaRPr lang="en-US" altLang="en-US" sz="140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1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Courtroom Technology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443704"/>
              </p:ext>
            </p:extLst>
          </p:nvPr>
        </p:nvGraphicFramePr>
        <p:xfrm>
          <a:off x="1451579" y="1566675"/>
          <a:ext cx="9604374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2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07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C2-A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C2-B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Statesville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Asheville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Shelby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Computer/Tablet Connections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 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Evidence</a:t>
                      </a:r>
                      <a:r>
                        <a:rPr lang="en-US" baseline="0" dirty="0"/>
                        <a:t> 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   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 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Teleconference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 </a:t>
                      </a:r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 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Video Conference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 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Annotation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 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Witness Monitor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baseline="0" dirty="0"/>
                        <a:t> yes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 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Large Monitor</a:t>
                      </a:r>
                      <a:r>
                        <a:rPr lang="en-US" baseline="0" dirty="0"/>
                        <a:t> on Wall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 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Attorney Table Monitor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 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Wireless Internet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 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49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055" y="228601"/>
            <a:ext cx="8346960" cy="722970"/>
          </a:xfrm>
        </p:spPr>
        <p:txBody>
          <a:bodyPr rtlCol="0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ea typeface="+mj-ea"/>
                <a:cs typeface="+mj-cs"/>
              </a:rPr>
              <a:t>Computers In Court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43740"/>
            <a:ext cx="4965700" cy="4412511"/>
          </a:xfrm>
        </p:spPr>
        <p:txBody>
          <a:bodyPr rtlCol="0">
            <a:noAutofit/>
            <a:scene3d>
              <a:camera prst="orthographicFront"/>
              <a:lightRig rig="chilly" dir="t"/>
            </a:scene3d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en-US" sz="3200" dirty="0"/>
              <a:t>Computers are Allowed 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US" sz="3200" dirty="0"/>
              <a:t>“</a:t>
            </a:r>
            <a:r>
              <a:rPr lang="en-US" sz="3200" b="1" dirty="0" err="1"/>
              <a:t>Atty_Net</a:t>
            </a:r>
            <a:r>
              <a:rPr lang="en-US" sz="3200" dirty="0"/>
              <a:t>” is Court’s Free Wireless Network Charlotte, Statesville and Asheville</a:t>
            </a:r>
          </a:p>
          <a:p>
            <a:pPr>
              <a:buFont typeface="Wingdings" pitchFamily="2" charset="2"/>
              <a:buChar char="l"/>
              <a:defRPr/>
            </a:pPr>
            <a:endParaRPr lang="en-US" sz="3200" dirty="0"/>
          </a:p>
        </p:txBody>
      </p:sp>
      <p:pic>
        <p:nvPicPr>
          <p:cNvPr id="5" name="Picture 4" descr="ip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1987551"/>
            <a:ext cx="3911600" cy="34321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sx="100999" sy="100999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745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425377"/>
            <a:ext cx="9008543" cy="1049235"/>
          </a:xfrm>
        </p:spPr>
        <p:txBody>
          <a:bodyPr>
            <a:normAutofit/>
          </a:bodyPr>
          <a:lstStyle/>
          <a:p>
            <a:r>
              <a:rPr lang="en-US" dirty="0"/>
              <a:t>Computer/Tablet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en-US" sz="3200" dirty="0"/>
              <a:t>Connection requires standard VGA, HDMI or USB-C connection</a:t>
            </a:r>
          </a:p>
          <a:p>
            <a:pPr>
              <a:buFont typeface="Wingdings" pitchFamily="2" charset="2"/>
              <a:buChar char="l"/>
              <a:defRPr/>
            </a:pPr>
            <a:endParaRPr lang="en-US" sz="3200" dirty="0"/>
          </a:p>
          <a:p>
            <a:pPr>
              <a:buFont typeface="Wingdings" pitchFamily="2" charset="2"/>
              <a:buChar char="l"/>
              <a:defRPr/>
            </a:pPr>
            <a:r>
              <a:rPr lang="en-US" sz="3200" dirty="0"/>
              <a:t>Standard Audio Port Available (3.5mm connector)</a:t>
            </a:r>
          </a:p>
          <a:p>
            <a:pPr>
              <a:buFont typeface="Wingdings" pitchFamily="2" charset="2"/>
              <a:buChar char="l"/>
              <a:defRPr/>
            </a:pPr>
            <a:endParaRPr lang="en-US" sz="3200" dirty="0"/>
          </a:p>
          <a:p>
            <a:pPr>
              <a:buFont typeface="Wingdings" pitchFamily="2" charset="2"/>
              <a:buChar char="l"/>
              <a:defRPr/>
            </a:pPr>
            <a:r>
              <a:rPr lang="en-US" sz="3200" dirty="0"/>
              <a:t>Court will supply most commonly used adapters to connect to HDMI.  (contact Court for information)</a:t>
            </a:r>
          </a:p>
          <a:p>
            <a:pPr>
              <a:buFont typeface="Wingdings" pitchFamily="2" charset="2"/>
              <a:buChar char="l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04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8" y="346826"/>
            <a:ext cx="9603275" cy="1049235"/>
          </a:xfrm>
        </p:spPr>
        <p:txBody>
          <a:bodyPr/>
          <a:lstStyle/>
          <a:p>
            <a:r>
              <a:rPr lang="en-US" dirty="0"/>
              <a:t>Evidence</a:t>
            </a:r>
            <a:r>
              <a:rPr lang="en-US" baseline="0" dirty="0"/>
              <a:t>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2015" y="1948120"/>
            <a:ext cx="5966462" cy="3450613"/>
          </a:xfrm>
        </p:spPr>
        <p:txBody>
          <a:bodyPr/>
          <a:lstStyle/>
          <a:p>
            <a:pPr>
              <a:buFont typeface="Wingdings" pitchFamily="2" charset="2"/>
              <a:buChar char="l"/>
              <a:defRPr/>
            </a:pPr>
            <a:r>
              <a:rPr lang="en-US" sz="3200" dirty="0"/>
              <a:t>Document Viewing</a:t>
            </a:r>
          </a:p>
          <a:p>
            <a:pPr>
              <a:buFont typeface="Wingdings" pitchFamily="2" charset="2"/>
              <a:buChar char="l"/>
              <a:defRPr/>
            </a:pPr>
            <a:endParaRPr lang="en-US" sz="3200" dirty="0"/>
          </a:p>
          <a:p>
            <a:pPr>
              <a:buFont typeface="Wingdings" pitchFamily="2" charset="2"/>
              <a:buChar char="l"/>
              <a:defRPr/>
            </a:pPr>
            <a:r>
              <a:rPr lang="en-US" sz="3200" dirty="0"/>
              <a:t>Capable of Zooming in and out</a:t>
            </a:r>
          </a:p>
          <a:p>
            <a:pPr>
              <a:buFont typeface="Wingdings" pitchFamily="2" charset="2"/>
              <a:buChar char="l"/>
              <a:defRPr/>
            </a:pPr>
            <a:endParaRPr lang="en-US" dirty="0"/>
          </a:p>
        </p:txBody>
      </p:sp>
      <p:pic>
        <p:nvPicPr>
          <p:cNvPr id="9" name="Picture 8" descr="A picture containing indoor, computer, table, computer&#10;&#10;Description automatically generated">
            <a:extLst>
              <a:ext uri="{FF2B5EF4-FFF2-40B4-BE49-F238E27FC236}">
                <a16:creationId xmlns:a16="http://schemas.microsoft.com/office/drawing/2014/main" id="{6358BFF6-25BE-5A4D-BA4D-C2ACC95AA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0022" y="1863524"/>
            <a:ext cx="2020470" cy="415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65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2D86E-8786-454E-A55E-C8460940E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C27CD-8C49-1843-81CD-ADFB5584D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353258" cy="3450613"/>
          </a:xfrm>
        </p:spPr>
        <p:txBody>
          <a:bodyPr/>
          <a:lstStyle/>
          <a:p>
            <a:r>
              <a:rPr lang="en-US" dirty="0"/>
              <a:t>Allows to choose between HDMI,VGA and Document Camera</a:t>
            </a:r>
          </a:p>
          <a:p>
            <a:r>
              <a:rPr lang="en-US" dirty="0"/>
              <a:t>Controls annotation</a:t>
            </a:r>
          </a:p>
          <a:p>
            <a:r>
              <a:rPr lang="en-US" dirty="0"/>
              <a:t>Has a built in Timer</a:t>
            </a:r>
          </a:p>
          <a:p>
            <a:r>
              <a:rPr lang="en-US" dirty="0"/>
              <a:t>Chooses where to route sources to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C43F92-1115-AA41-AABE-BDC51F8E0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414" y="3897540"/>
            <a:ext cx="2684440" cy="2155941"/>
          </a:xfrm>
          <a:prstGeom prst="rect">
            <a:avLst/>
          </a:prstGeom>
        </p:spPr>
      </p:pic>
      <p:pic>
        <p:nvPicPr>
          <p:cNvPr id="7" name="Picture 6" descr="A picture containing text, monitor, indoor, electronics&#10;&#10;Description automatically generated">
            <a:extLst>
              <a:ext uri="{FF2B5EF4-FFF2-40B4-BE49-F238E27FC236}">
                <a16:creationId xmlns:a16="http://schemas.microsoft.com/office/drawing/2014/main" id="{6C80E684-5E2C-AC43-8D82-51D6D1152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414" y="1808709"/>
            <a:ext cx="2684440" cy="208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44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4123" y="1853753"/>
            <a:ext cx="4252748" cy="427722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Attorney Tables and Witness Stand</a:t>
            </a:r>
          </a:p>
          <a:p>
            <a:r>
              <a:rPr lang="en-US" sz="3200" dirty="0"/>
              <a:t>Choose colors</a:t>
            </a:r>
          </a:p>
          <a:p>
            <a:r>
              <a:rPr lang="en-US" sz="3200" dirty="0"/>
              <a:t>Choose line thickness</a:t>
            </a:r>
          </a:p>
          <a:p>
            <a:r>
              <a:rPr lang="en-US" sz="3200" dirty="0"/>
              <a:t>Highlight/Spotlight </a:t>
            </a:r>
          </a:p>
          <a:p>
            <a:r>
              <a:rPr lang="en-US" sz="3200" dirty="0"/>
              <a:t>Can be seen on all monitors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914" y="1853753"/>
            <a:ext cx="6728086" cy="42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21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790" y="228601"/>
            <a:ext cx="6303419" cy="1264024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Telephone Conferencing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4790" y="1778795"/>
            <a:ext cx="8973014" cy="4324293"/>
          </a:xfrm>
        </p:spPr>
        <p:txBody>
          <a:bodyPr rtlCol="0">
            <a:noAutofit/>
            <a:scene3d>
              <a:camera prst="orthographicFront"/>
              <a:lightRig rig="chilly" dir="t"/>
            </a:scene3d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en-US" sz="2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Permission from Chambers is </a:t>
            </a:r>
            <a:r>
              <a:rPr lang="en-US" sz="22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Required</a:t>
            </a:r>
            <a:r>
              <a:rPr lang="en-US" sz="2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US" sz="2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Chambers will issue Phone number and Conference  ID Number  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US" sz="2200" dirty="0"/>
              <a:t>Call in15 Minutes </a:t>
            </a:r>
            <a:r>
              <a:rPr lang="en-US" sz="2200" b="1" dirty="0"/>
              <a:t>BEFORE Court </a:t>
            </a:r>
            <a:r>
              <a:rPr lang="en-US" sz="2200" dirty="0"/>
              <a:t>begins for the day (not when your case begins)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US" sz="2200" dirty="0"/>
              <a:t>Place your phone on </a:t>
            </a:r>
            <a:r>
              <a:rPr lang="en-US" sz="2200" u="sng" dirty="0"/>
              <a:t>mute when not speaking using </a:t>
            </a:r>
            <a:r>
              <a:rPr lang="en-US" sz="2200" dirty="0"/>
              <a:t>*6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US" sz="2200" dirty="0"/>
              <a:t>Stay on the line until Court completes, or ask permission to disconnect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US" sz="2200" dirty="0"/>
              <a:t>Headsets and Speakerphones are not recommended as they can distort audio.</a:t>
            </a:r>
            <a:r>
              <a:rPr lang="en-US" sz="2200" b="1" dirty="0">
                <a:solidFill>
                  <a:srgbClr val="FF0000"/>
                </a:solidFill>
              </a:rPr>
              <a:t>  Avoid CELLPHONES </a:t>
            </a:r>
            <a:r>
              <a:rPr lang="en-US" sz="2200" dirty="0"/>
              <a:t>on conference calls</a:t>
            </a:r>
          </a:p>
          <a:p>
            <a:pPr>
              <a:buFont typeface="Wingdings" pitchFamily="2" charset="2"/>
              <a:buChar char="l"/>
              <a:defRPr/>
            </a:pPr>
            <a:endParaRPr lang="en-US" sz="2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3747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370C6-7C92-124F-AC42-63717EB63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Teams Video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B3D98-4672-3F45-924A-15DF937A6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9603274" cy="3450613"/>
          </a:xfrm>
        </p:spPr>
        <p:txBody>
          <a:bodyPr/>
          <a:lstStyle/>
          <a:p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Permission from Chambers is </a:t>
            </a:r>
            <a:r>
              <a:rPr lang="en-US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Required</a:t>
            </a:r>
            <a:endParaRPr lang="en-US" dirty="0"/>
          </a:p>
          <a:p>
            <a:r>
              <a:rPr lang="en-US" dirty="0"/>
              <a:t>Everyone </a:t>
            </a:r>
            <a:r>
              <a:rPr lang="en-US" b="1" dirty="0">
                <a:solidFill>
                  <a:srgbClr val="FF0000"/>
                </a:solidFill>
              </a:rPr>
              <a:t>required</a:t>
            </a:r>
            <a:r>
              <a:rPr lang="en-US" dirty="0"/>
              <a:t> to Test at least 48 Hours  Prior to hearing  </a:t>
            </a:r>
            <a:r>
              <a:rPr lang="en-US" b="1" i="1" dirty="0"/>
              <a:t>this includes Witnesses</a:t>
            </a:r>
          </a:p>
          <a:p>
            <a:pPr marL="0" indent="0">
              <a:buNone/>
            </a:pPr>
            <a:r>
              <a:rPr lang="en-US" b="1" i="1" dirty="0"/>
              <a:t>     </a:t>
            </a:r>
            <a:r>
              <a:rPr lang="en-US" dirty="0"/>
              <a:t>(Contact IT to set </a:t>
            </a:r>
            <a:r>
              <a:rPr lang="en-US"/>
              <a:t>up Test)</a:t>
            </a:r>
            <a:endParaRPr lang="en-US" dirty="0"/>
          </a:p>
          <a:p>
            <a:r>
              <a:rPr lang="en-US" dirty="0"/>
              <a:t>Call in </a:t>
            </a:r>
            <a:r>
              <a:rPr lang="en-US" b="1" dirty="0"/>
              <a:t>15-20 Minutes BEFORE </a:t>
            </a:r>
            <a:r>
              <a:rPr lang="en-US" dirty="0"/>
              <a:t>Court</a:t>
            </a:r>
            <a:r>
              <a:rPr lang="en-US" b="1" dirty="0"/>
              <a:t> </a:t>
            </a:r>
            <a:r>
              <a:rPr lang="en-US" dirty="0"/>
              <a:t>begins for the day to do final audio/video check</a:t>
            </a:r>
          </a:p>
          <a:p>
            <a:r>
              <a:rPr lang="en-US" dirty="0"/>
              <a:t>Mute microphone and turn off camera when not speaking</a:t>
            </a:r>
          </a:p>
          <a:p>
            <a:r>
              <a:rPr lang="en-US" dirty="0"/>
              <a:t>Dress and act as if you are in the courtroom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2055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3744</TotalTime>
  <Words>605</Words>
  <Application>Microsoft Macintosh PowerPoint</Application>
  <PresentationFormat>Widescreen</PresentationFormat>
  <Paragraphs>116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Gill Sans MT</vt:lpstr>
      <vt:lpstr>Wingdings</vt:lpstr>
      <vt:lpstr>Gallery</vt:lpstr>
      <vt:lpstr>PowerPoint Presentation</vt:lpstr>
      <vt:lpstr>Available Courtroom Technology </vt:lpstr>
      <vt:lpstr>Computers In Court</vt:lpstr>
      <vt:lpstr>Computer/Tablet</vt:lpstr>
      <vt:lpstr>Evidence Presentation</vt:lpstr>
      <vt:lpstr>Control Panel</vt:lpstr>
      <vt:lpstr>Annotation </vt:lpstr>
      <vt:lpstr>Telephone Conferencing</vt:lpstr>
      <vt:lpstr>Teams Video conference</vt:lpstr>
      <vt:lpstr>Reminders from the  Chief Judge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Kelvin Jordan</cp:lastModifiedBy>
  <cp:revision>16</cp:revision>
  <dcterms:created xsi:type="dcterms:W3CDTF">2017-10-11T14:34:30Z</dcterms:created>
  <dcterms:modified xsi:type="dcterms:W3CDTF">2025-03-19T19:58:10Z</dcterms:modified>
</cp:coreProperties>
</file>